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60" r:id="rId4"/>
    <p:sldId id="258" r:id="rId5"/>
    <p:sldId id="261" r:id="rId6"/>
    <p:sldId id="528" r:id="rId7"/>
    <p:sldId id="530" r:id="rId8"/>
    <p:sldId id="531" r:id="rId9"/>
    <p:sldId id="262" r:id="rId10"/>
    <p:sldId id="533" r:id="rId11"/>
    <p:sldId id="532" r:id="rId12"/>
    <p:sldId id="536" r:id="rId13"/>
    <p:sldId id="535" r:id="rId14"/>
    <p:sldId id="537" r:id="rId15"/>
    <p:sldId id="538" r:id="rId16"/>
    <p:sldId id="596" r:id="rId17"/>
    <p:sldId id="534" r:id="rId18"/>
    <p:sldId id="543" r:id="rId19"/>
    <p:sldId id="597" r:id="rId20"/>
    <p:sldId id="541" r:id="rId21"/>
    <p:sldId id="544" r:id="rId22"/>
    <p:sldId id="545" r:id="rId23"/>
    <p:sldId id="546" r:id="rId24"/>
    <p:sldId id="598" r:id="rId25"/>
    <p:sldId id="542" r:id="rId26"/>
    <p:sldId id="548" r:id="rId27"/>
    <p:sldId id="549" r:id="rId28"/>
    <p:sldId id="552" r:id="rId29"/>
    <p:sldId id="553" r:id="rId30"/>
    <p:sldId id="540" r:id="rId31"/>
    <p:sldId id="554" r:id="rId32"/>
    <p:sldId id="555" r:id="rId33"/>
    <p:sldId id="556" r:id="rId34"/>
    <p:sldId id="567" r:id="rId35"/>
    <p:sldId id="560" r:id="rId36"/>
    <p:sldId id="561" r:id="rId37"/>
    <p:sldId id="562" r:id="rId38"/>
    <p:sldId id="582" r:id="rId39"/>
    <p:sldId id="263" r:id="rId40"/>
    <p:sldId id="599" r:id="rId41"/>
    <p:sldId id="558" r:id="rId42"/>
    <p:sldId id="559" r:id="rId43"/>
    <p:sldId id="565" r:id="rId44"/>
    <p:sldId id="563" r:id="rId45"/>
    <p:sldId id="566" r:id="rId46"/>
    <p:sldId id="564" r:id="rId47"/>
    <p:sldId id="568" r:id="rId48"/>
    <p:sldId id="569" r:id="rId49"/>
    <p:sldId id="571" r:id="rId50"/>
    <p:sldId id="572" r:id="rId51"/>
    <p:sldId id="570" r:id="rId52"/>
    <p:sldId id="573" r:id="rId53"/>
    <p:sldId id="574" r:id="rId54"/>
    <p:sldId id="575" r:id="rId55"/>
    <p:sldId id="576" r:id="rId56"/>
    <p:sldId id="577" r:id="rId57"/>
    <p:sldId id="583" r:id="rId58"/>
    <p:sldId id="580" r:id="rId59"/>
    <p:sldId id="581" r:id="rId60"/>
    <p:sldId id="584" r:id="rId61"/>
    <p:sldId id="264" r:id="rId62"/>
    <p:sldId id="586" r:id="rId63"/>
    <p:sldId id="589" r:id="rId64"/>
    <p:sldId id="590" r:id="rId65"/>
    <p:sldId id="588" r:id="rId66"/>
    <p:sldId id="595" r:id="rId67"/>
    <p:sldId id="591" r:id="rId68"/>
    <p:sldId id="592" r:id="rId69"/>
    <p:sldId id="593" r:id="rId70"/>
    <p:sldId id="594" r:id="rId71"/>
    <p:sldId id="587" r:id="rId72"/>
    <p:sldId id="265" r:id="rId73"/>
  </p:sldIdLst>
  <p:sldSz cx="12192000" cy="6858000"/>
  <p:notesSz cx="6858000" cy="9144000"/>
  <p:defaultTextStyle>
    <a:defPPr>
      <a:defRPr lang="pl-P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2F718FA5-EDB9-3A48-9A4A-19E6C5836CF8}">
          <p14:sldIdLst>
            <p14:sldId id="256"/>
            <p14:sldId id="257"/>
            <p14:sldId id="260"/>
            <p14:sldId id="258"/>
            <p14:sldId id="261"/>
            <p14:sldId id="528"/>
            <p14:sldId id="530"/>
            <p14:sldId id="531"/>
            <p14:sldId id="262"/>
            <p14:sldId id="533"/>
            <p14:sldId id="532"/>
            <p14:sldId id="536"/>
            <p14:sldId id="535"/>
            <p14:sldId id="537"/>
            <p14:sldId id="538"/>
            <p14:sldId id="596"/>
            <p14:sldId id="534"/>
            <p14:sldId id="543"/>
            <p14:sldId id="597"/>
            <p14:sldId id="541"/>
            <p14:sldId id="544"/>
            <p14:sldId id="545"/>
            <p14:sldId id="546"/>
            <p14:sldId id="598"/>
            <p14:sldId id="542"/>
            <p14:sldId id="548"/>
            <p14:sldId id="549"/>
            <p14:sldId id="552"/>
            <p14:sldId id="553"/>
            <p14:sldId id="540"/>
            <p14:sldId id="554"/>
            <p14:sldId id="555"/>
            <p14:sldId id="556"/>
            <p14:sldId id="567"/>
            <p14:sldId id="560"/>
            <p14:sldId id="561"/>
            <p14:sldId id="562"/>
            <p14:sldId id="582"/>
            <p14:sldId id="263"/>
            <p14:sldId id="599"/>
            <p14:sldId id="558"/>
            <p14:sldId id="559"/>
            <p14:sldId id="565"/>
            <p14:sldId id="563"/>
            <p14:sldId id="566"/>
            <p14:sldId id="564"/>
            <p14:sldId id="568"/>
            <p14:sldId id="569"/>
            <p14:sldId id="571"/>
            <p14:sldId id="572"/>
            <p14:sldId id="570"/>
            <p14:sldId id="573"/>
            <p14:sldId id="574"/>
            <p14:sldId id="575"/>
            <p14:sldId id="576"/>
            <p14:sldId id="577"/>
            <p14:sldId id="583"/>
            <p14:sldId id="580"/>
            <p14:sldId id="581"/>
            <p14:sldId id="584"/>
            <p14:sldId id="264"/>
            <p14:sldId id="586"/>
            <p14:sldId id="589"/>
            <p14:sldId id="590"/>
            <p14:sldId id="588"/>
            <p14:sldId id="595"/>
            <p14:sldId id="591"/>
            <p14:sldId id="592"/>
            <p14:sldId id="593"/>
            <p14:sldId id="594"/>
            <p14:sldId id="587"/>
            <p14:sldId id="265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021"/>
    <p:restoredTop sz="94694"/>
  </p:normalViewPr>
  <p:slideViewPr>
    <p:cSldViewPr snapToGrid="0" snapToObjects="1">
      <p:cViewPr varScale="1">
        <p:scale>
          <a:sx n="106" d="100"/>
          <a:sy n="106" d="100"/>
        </p:scale>
        <p:origin x="216" y="9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16" Type="http://schemas.openxmlformats.org/officeDocument/2006/relationships/slide" Target="slides/slide1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slide" Target="slides/slide65.xml"/><Relationship Id="rId74" Type="http://schemas.openxmlformats.org/officeDocument/2006/relationships/presProps" Target="presProps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77" Type="http://schemas.openxmlformats.org/officeDocument/2006/relationships/tableStyles" Target="tableStyle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theme" Target="theme/theme1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2" Type="http://schemas.openxmlformats.org/officeDocument/2006/relationships/slide" Target="slides/slide1.xml"/><Relationship Id="rId29" Type="http://schemas.openxmlformats.org/officeDocument/2006/relationships/slide" Target="slides/slide28.xml"/></Relationships>
</file>

<file path=ppt/media/image1.jpg>
</file>

<file path=ppt/media/image10.png>
</file>

<file path=ppt/media/image11.jpeg>
</file>

<file path=ppt/media/image12.jpeg>
</file>

<file path=ppt/media/image13.jpeg>
</file>

<file path=ppt/media/image14.jpeg>
</file>

<file path=ppt/media/image15.png>
</file>

<file path=ppt/media/image16.jpeg>
</file>

<file path=ppt/media/image17.jpeg>
</file>

<file path=ppt/media/image2.jpeg>
</file>

<file path=ppt/media/image3.jpeg>
</file>

<file path=ppt/media/image4.jpeg>
</file>

<file path=ppt/media/image5.jpeg>
</file>

<file path=ppt/media/image6.png>
</file>

<file path=ppt/media/image7.pn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B6A427-0A93-CB47-B043-796990BC0B4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pl-PL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AEE572D-0CAF-4949-BF7B-0E7A3B3CC96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pl-P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87B1BFF-9534-CC41-A9B0-5C06958319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BA645F-E76A-C147-BF2C-50CD6CAB0EB1}" type="datetimeFigureOut">
              <a:rPr lang="pl-PL" smtClean="0"/>
              <a:t>11.06.2019</a:t>
            </a:fld>
            <a:endParaRPr lang="pl-P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BDF33BE-2488-B54E-9717-1FA2230AF8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F355EDA-12E1-CD44-B19E-79BB538DF9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40F92C-D38B-9B4E-9B40-396C22A90926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7724465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40BDA7-A079-7B42-AB31-AC872D8720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l-PL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E3C54E3-EE50-8E49-A1D9-CDC997C56C3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l-P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19EF58C-3DA0-9741-879F-D814198998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BA645F-E76A-C147-BF2C-50CD6CAB0EB1}" type="datetimeFigureOut">
              <a:rPr lang="pl-PL" smtClean="0"/>
              <a:t>11.06.2019</a:t>
            </a:fld>
            <a:endParaRPr lang="pl-P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FA20440-09C2-3643-96F1-86408F5CB5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6EC0394-31C3-5644-915A-3D55363EC6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40F92C-D38B-9B4E-9B40-396C22A90926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5449056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DB0B269-D75B-3B4D-85E1-8E164A9C71E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pl-PL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5AB473E-E3B3-0A4E-A531-C7265378A23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l-P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F39685-559B-7E47-A199-C36B432479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BA645F-E76A-C147-BF2C-50CD6CAB0EB1}" type="datetimeFigureOut">
              <a:rPr lang="pl-PL" smtClean="0"/>
              <a:t>11.06.2019</a:t>
            </a:fld>
            <a:endParaRPr lang="pl-P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FD3B8D8-4E49-7B4A-9A57-A22C05B322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B6D2D2B-1934-9E41-B048-CDE65F1134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40F92C-D38B-9B4E-9B40-396C22A90926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1195445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67F9E5-028D-4648-A379-F26CB9B98F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l-P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23DAEF-0AB5-A84B-A291-D799A51196A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l-P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C51725E-9AD0-004D-ADA8-4C1EEEF871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BA645F-E76A-C147-BF2C-50CD6CAB0EB1}" type="datetimeFigureOut">
              <a:rPr lang="pl-PL" smtClean="0"/>
              <a:t>11.06.2019</a:t>
            </a:fld>
            <a:endParaRPr lang="pl-P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625BD85-250D-AC4D-A212-B42EDB9CB0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8B6D23D-E5A6-E048-97A0-3890677D9D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40F92C-D38B-9B4E-9B40-396C22A90926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6714473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5B0067-FFF5-6F48-857B-38087293B1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pl-P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D800E29-91AB-6F4C-B256-A4435820E49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5EE8DD3-434E-8D48-BE14-D78A8DD65D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BA645F-E76A-C147-BF2C-50CD6CAB0EB1}" type="datetimeFigureOut">
              <a:rPr lang="pl-PL" smtClean="0"/>
              <a:t>11.06.2019</a:t>
            </a:fld>
            <a:endParaRPr lang="pl-P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1D971F1-1578-2043-A0FC-91D412F0B3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907DE00-E09C-7947-AD16-8276715AB7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40F92C-D38B-9B4E-9B40-396C22A90926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1025120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941225-8EE8-5645-8A42-7D39D8CAD2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l-P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FAE0D6-616D-C44C-8A73-6115AA20969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l-PL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E7F0602-FE21-C242-B1BC-DA28651200C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l-PL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0B60F80-F81C-7747-985D-521B59A368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BA645F-E76A-C147-BF2C-50CD6CAB0EB1}" type="datetimeFigureOut">
              <a:rPr lang="pl-PL" smtClean="0"/>
              <a:t>11.06.2019</a:t>
            </a:fld>
            <a:endParaRPr lang="pl-P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D935AF3-D4D7-D649-81A2-9DD7F31039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B54C94C-5958-354E-8DE6-CB712EE1E5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40F92C-D38B-9B4E-9B40-396C22A90926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40401232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8DDFCF-C999-1A40-9E6F-0B0B527214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pl-P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86DD889-10F1-734D-893A-5BF0817BA29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1A709AA-C3AA-BB47-ADC2-BB4A8156AA8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l-PL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6554B35-DEAE-AB45-90F6-2B0B31F01E5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40E2FAF-7DED-6D48-A64D-1827529CABB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l-PL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85CE290-FD1F-0A4C-9E1D-CC35463D5D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BA645F-E76A-C147-BF2C-50CD6CAB0EB1}" type="datetimeFigureOut">
              <a:rPr lang="pl-PL" smtClean="0"/>
              <a:t>11.06.2019</a:t>
            </a:fld>
            <a:endParaRPr lang="pl-PL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BFBA9A3-4668-A242-9688-37BED0661E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3624511-3212-6841-9B25-E3B7C7505E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40F92C-D38B-9B4E-9B40-396C22A90926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4709641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BE8CFD-7041-9743-AB60-46BCBBE7EB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l-PL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FC474AE-AB53-0240-951A-80758E2C8D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BA645F-E76A-C147-BF2C-50CD6CAB0EB1}" type="datetimeFigureOut">
              <a:rPr lang="pl-PL" smtClean="0"/>
              <a:t>11.06.2019</a:t>
            </a:fld>
            <a:endParaRPr lang="pl-PL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B3F1A21-49EC-F042-9B05-35BEFC2010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C3EA3C3-B452-4B4B-ABB6-C3A2608A54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40F92C-D38B-9B4E-9B40-396C22A90926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8590525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B6B51C1-F621-6F4C-B511-C38F2E2D69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BA645F-E76A-C147-BF2C-50CD6CAB0EB1}" type="datetimeFigureOut">
              <a:rPr lang="pl-PL" smtClean="0"/>
              <a:t>11.06.2019</a:t>
            </a:fld>
            <a:endParaRPr lang="pl-PL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12CB0A4-6A16-0841-A82C-AC5E1465A1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46B8EFE-58DF-064E-A589-BE80C287E2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40F92C-D38B-9B4E-9B40-396C22A90926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42492097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D69C17-C5F9-1141-9B94-4F29CCFEA3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pl-P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29C882-9E7B-094D-9F50-A04CF39448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l-PL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44F8929-0559-174B-B64F-07DCDBACCC1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D3CCBCA-AE1E-434F-9F14-A56D6643E3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BA645F-E76A-C147-BF2C-50CD6CAB0EB1}" type="datetimeFigureOut">
              <a:rPr lang="pl-PL" smtClean="0"/>
              <a:t>11.06.2019</a:t>
            </a:fld>
            <a:endParaRPr lang="pl-P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1071867-B4B7-3641-9904-94321809C7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AB0593D-9E67-0C4C-B95E-5406F3E320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40F92C-D38B-9B4E-9B40-396C22A90926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58515358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778866-4D0B-0847-8D60-C5F8CB9D04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pl-PL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27A3513-3B07-DC44-A674-2A7D242A7AB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l-PL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B44C957-8EDA-9C44-86B7-6D2CF9E3B5C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72DDB3D-B96D-1947-A7B7-C788613825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BA645F-E76A-C147-BF2C-50CD6CAB0EB1}" type="datetimeFigureOut">
              <a:rPr lang="pl-PL" smtClean="0"/>
              <a:t>11.06.2019</a:t>
            </a:fld>
            <a:endParaRPr lang="pl-P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9A110E5-5D6A-4F4B-8168-5EF8F8B82D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9AFF3AC-BAF8-C645-869C-44CDE6AAF2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40F92C-D38B-9B4E-9B40-396C22A90926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6518629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BF6656C-1D41-3744-9E9A-DE0C154942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pl-P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EFC9560-3401-A649-90DF-E89521358D1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l-P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B33A191-798E-AD45-AC3A-EF79BC85724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ABA645F-E76A-C147-BF2C-50CD6CAB0EB1}" type="datetimeFigureOut">
              <a:rPr lang="pl-PL" smtClean="0"/>
              <a:t>11.06.2019</a:t>
            </a:fld>
            <a:endParaRPr lang="pl-P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C13B54F-661D-6444-9EE0-003D1CF5642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l-P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DD88F9A-3024-4543-9FB2-9BFE867B165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240F92C-D38B-9B4E-9B40-396C22A90926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60196441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l-P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derekparker/delve" TargetMode="External"/><Relationship Id="rId2" Type="http://schemas.openxmlformats.org/officeDocument/2006/relationships/hyperlink" Target="https://golang.org/doc/gdb" TargetMode="Externa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hyperlink" Target="https://godoc.org/golang.org/x/tools/cmd/splitdwarf" TargetMode="Externa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://github.com/mateuszdyminski" TargetMode="External"/><Relationship Id="rId2" Type="http://schemas.openxmlformats.org/officeDocument/2006/relationships/hyperlink" Target="https://www.meetup.com/GoWroc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://linkedin.com/in/mdyminski" TargetMode="External"/><Relationship Id="rId4" Type="http://schemas.openxmlformats.org/officeDocument/2006/relationships/hyperlink" Target="http://twitter.com/m_dyminski" TargetMode="Externa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hyperlink" Target="https://golang.org/pkg/runtime/" TargetMode="External"/><Relationship Id="rId2" Type="http://schemas.openxmlformats.org/officeDocument/2006/relationships/hyperlink" Target="https://golang.org/pkg/runtime/pprof/" TargetMode="Externa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hyperlink" Target="https://golang.org/pkg/net/http/pprof/" TargetMode="Externa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hyperlink" Target="https://golang.org/pkg/runtime/" TargetMode="External"/><Relationship Id="rId2" Type="http://schemas.openxmlformats.org/officeDocument/2006/relationships/hyperlink" Target="https://golang.org/pkg/runtime/pprof/" TargetMode="External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hyperlink" Target="https://blog.golang.org/profiling-go-programs" TargetMode="External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hyperlink" Target="https://golang.org/pkg/net/http/pprof/" TargetMode="External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1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1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1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1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1.xml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Tracing_(software)" TargetMode="External"/><Relationship Id="rId2" Type="http://schemas.openxmlformats.org/officeDocument/2006/relationships/hyperlink" Target="https://en.wikipedia.org/wiki/Computer_programming" TargetMode="External"/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hyperlink" Target="http://localhost:8081/add?vals=1,2,4" TargetMode="External"/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1.xml"/></Relationships>
</file>

<file path=ppt/slides/_rels/slide7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1.xml"/></Relationships>
</file>

<file path=ppt/slides/_rels/slide7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DA174137-885F-4741-AAFE-A4CB3BC744F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4433" r="7859" b="5652"/>
          <a:stretch/>
        </p:blipFill>
        <p:spPr>
          <a:xfrm>
            <a:off x="4818888" y="1"/>
            <a:ext cx="7373112" cy="6857999"/>
          </a:xfrm>
          <a:prstGeom prst="rect">
            <a:avLst/>
          </a:prstGeom>
        </p:spPr>
      </p:pic>
      <p:sp>
        <p:nvSpPr>
          <p:cNvPr id="13" name="Freeform 8">
            <a:extLst>
              <a:ext uri="{FF2B5EF4-FFF2-40B4-BE49-F238E27FC236}">
                <a16:creationId xmlns:a16="http://schemas.microsoft.com/office/drawing/2014/main" id="{9225B0D8-E56E-4ACC-A464-81F4062765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851" y="-478"/>
            <a:ext cx="9468701" cy="6858478"/>
          </a:xfrm>
          <a:custGeom>
            <a:avLst/>
            <a:gdLst>
              <a:gd name="connsiteX0" fmla="*/ 0 w 8078051"/>
              <a:gd name="connsiteY0" fmla="*/ 0 h 5829300"/>
              <a:gd name="connsiteX1" fmla="*/ 4453793 w 8078051"/>
              <a:gd name="connsiteY1" fmla="*/ 0 h 5829300"/>
              <a:gd name="connsiteX2" fmla="*/ 5363426 w 8078051"/>
              <a:gd name="connsiteY2" fmla="*/ 0 h 5829300"/>
              <a:gd name="connsiteX3" fmla="*/ 5368184 w 8078051"/>
              <a:gd name="connsiteY3" fmla="*/ 0 h 5829300"/>
              <a:gd name="connsiteX4" fmla="*/ 8078051 w 8078051"/>
              <a:gd name="connsiteY4" fmla="*/ 5829300 h 5829300"/>
              <a:gd name="connsiteX5" fmla="*/ 1743926 w 8078051"/>
              <a:gd name="connsiteY5" fmla="*/ 5829300 h 5829300"/>
              <a:gd name="connsiteX6" fmla="*/ 1744148 w 8078051"/>
              <a:gd name="connsiteY6" fmla="*/ 5828822 h 5829300"/>
              <a:gd name="connsiteX7" fmla="*/ 0 w 8078051"/>
              <a:gd name="connsiteY7" fmla="*/ 5828822 h 5829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078051" h="5829300">
                <a:moveTo>
                  <a:pt x="0" y="0"/>
                </a:moveTo>
                <a:lnTo>
                  <a:pt x="4453793" y="0"/>
                </a:lnTo>
                <a:lnTo>
                  <a:pt x="5363426" y="0"/>
                </a:lnTo>
                <a:lnTo>
                  <a:pt x="5368184" y="0"/>
                </a:lnTo>
                <a:lnTo>
                  <a:pt x="8078051" y="5829300"/>
                </a:lnTo>
                <a:lnTo>
                  <a:pt x="1743926" y="5829300"/>
                </a:lnTo>
                <a:lnTo>
                  <a:pt x="1744148" y="5828822"/>
                </a:lnTo>
                <a:lnTo>
                  <a:pt x="0" y="5828822"/>
                </a:lnTo>
                <a:close/>
              </a:path>
            </a:pathLst>
          </a:custGeom>
          <a:solidFill>
            <a:schemeClr val="bg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 11">
            <a:extLst>
              <a:ext uri="{FF2B5EF4-FFF2-40B4-BE49-F238E27FC236}">
                <a16:creationId xmlns:a16="http://schemas.microsoft.com/office/drawing/2014/main" id="{8F5D1B28-3976-4367-807C-CAD629CDD8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852" y="-478"/>
            <a:ext cx="8078052" cy="6858478"/>
          </a:xfrm>
          <a:custGeom>
            <a:avLst/>
            <a:gdLst>
              <a:gd name="connsiteX0" fmla="*/ 0 w 8078052"/>
              <a:gd name="connsiteY0" fmla="*/ 0 h 6858478"/>
              <a:gd name="connsiteX1" fmla="*/ 3829872 w 8078052"/>
              <a:gd name="connsiteY1" fmla="*/ 0 h 6858478"/>
              <a:gd name="connsiteX2" fmla="*/ 4896100 w 8078052"/>
              <a:gd name="connsiteY2" fmla="*/ 0 h 6858478"/>
              <a:gd name="connsiteX3" fmla="*/ 4901677 w 8078052"/>
              <a:gd name="connsiteY3" fmla="*/ 0 h 6858478"/>
              <a:gd name="connsiteX4" fmla="*/ 8078052 w 8078052"/>
              <a:gd name="connsiteY4" fmla="*/ 6858478 h 6858478"/>
              <a:gd name="connsiteX5" fmla="*/ 653497 w 8078052"/>
              <a:gd name="connsiteY5" fmla="*/ 6858478 h 6858478"/>
              <a:gd name="connsiteX6" fmla="*/ 653757 w 8078052"/>
              <a:gd name="connsiteY6" fmla="*/ 6857916 h 6858478"/>
              <a:gd name="connsiteX7" fmla="*/ 0 w 8078052"/>
              <a:gd name="connsiteY7" fmla="*/ 6857916 h 685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078052" h="6858478">
                <a:moveTo>
                  <a:pt x="0" y="0"/>
                </a:moveTo>
                <a:lnTo>
                  <a:pt x="3829872" y="0"/>
                </a:lnTo>
                <a:lnTo>
                  <a:pt x="4896100" y="0"/>
                </a:lnTo>
                <a:lnTo>
                  <a:pt x="4901677" y="0"/>
                </a:lnTo>
                <a:lnTo>
                  <a:pt x="8078052" y="6858478"/>
                </a:lnTo>
                <a:lnTo>
                  <a:pt x="653497" y="6858478"/>
                </a:lnTo>
                <a:lnTo>
                  <a:pt x="653757" y="6857916"/>
                </a:lnTo>
                <a:lnTo>
                  <a:pt x="0" y="6857916"/>
                </a:lnTo>
                <a:close/>
              </a:path>
            </a:pathLst>
          </a:cu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FB55E30-27AE-5A48-8C08-DED19B25952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04672" y="2600324"/>
            <a:ext cx="5058370" cy="3320973"/>
          </a:xfrm>
        </p:spPr>
        <p:txBody>
          <a:bodyPr anchor="t">
            <a:normAutofit/>
          </a:bodyPr>
          <a:lstStyle/>
          <a:p>
            <a:pPr algn="l"/>
            <a:r>
              <a:rPr lang="pl-PL" sz="5400" dirty="0" err="1">
                <a:latin typeface="Roboto Medium" panose="02000000000000000000" pitchFamily="2" charset="0"/>
                <a:ea typeface="Roboto Medium" panose="02000000000000000000" pitchFamily="2" charset="0"/>
              </a:rPr>
              <a:t>Diagnose</a:t>
            </a:r>
            <a:r>
              <a:rPr lang="pl-PL" sz="5400" dirty="0">
                <a:latin typeface="Roboto Medium" panose="02000000000000000000" pitchFamily="2" charset="0"/>
                <a:ea typeface="Roboto Medium" panose="02000000000000000000" pitchFamily="2" charset="0"/>
              </a:rPr>
              <a:t> </a:t>
            </a:r>
            <a:r>
              <a:rPr lang="pl-PL" sz="5400" dirty="0" err="1">
                <a:latin typeface="Roboto Medium" panose="02000000000000000000" pitchFamily="2" charset="0"/>
                <a:ea typeface="Roboto Medium" panose="02000000000000000000" pitchFamily="2" charset="0"/>
              </a:rPr>
              <a:t>your</a:t>
            </a:r>
            <a:r>
              <a:rPr lang="pl-PL" sz="5400" dirty="0">
                <a:latin typeface="Roboto Medium" panose="02000000000000000000" pitchFamily="2" charset="0"/>
                <a:ea typeface="Roboto Medium" panose="02000000000000000000" pitchFamily="2" charset="0"/>
              </a:rPr>
              <a:t> </a:t>
            </a:r>
            <a:r>
              <a:rPr lang="pl-PL" sz="5400" dirty="0" err="1">
                <a:latin typeface="Roboto Medium" panose="02000000000000000000" pitchFamily="2" charset="0"/>
                <a:ea typeface="Roboto Medium" panose="02000000000000000000" pitchFamily="2" charset="0"/>
              </a:rPr>
              <a:t>Golang</a:t>
            </a:r>
            <a:r>
              <a:rPr lang="pl-PL" sz="5400" dirty="0">
                <a:latin typeface="Roboto Medium" panose="02000000000000000000" pitchFamily="2" charset="0"/>
                <a:ea typeface="Roboto Medium" panose="02000000000000000000" pitchFamily="2" charset="0"/>
              </a:rPr>
              <a:t> </a:t>
            </a:r>
            <a:r>
              <a:rPr lang="pl-PL" sz="5400" dirty="0" err="1">
                <a:latin typeface="Roboto Medium" panose="02000000000000000000" pitchFamily="2" charset="0"/>
                <a:ea typeface="Roboto Medium" panose="02000000000000000000" pitchFamily="2" charset="0"/>
              </a:rPr>
              <a:t>App</a:t>
            </a:r>
            <a:r>
              <a:rPr lang="pl-PL" sz="5400" dirty="0">
                <a:latin typeface="Roboto Medium" panose="02000000000000000000" pitchFamily="2" charset="0"/>
                <a:ea typeface="Roboto Medium" panose="02000000000000000000" pitchFamily="2" charset="0"/>
              </a:rPr>
              <a:t> </a:t>
            </a:r>
            <a:r>
              <a:rPr lang="pl-PL" sz="5400" dirty="0" err="1">
                <a:latin typeface="Roboto Medium" panose="02000000000000000000" pitchFamily="2" charset="0"/>
                <a:ea typeface="Roboto Medium" panose="02000000000000000000" pitchFamily="2" charset="0"/>
              </a:rPr>
              <a:t>anytime</a:t>
            </a:r>
            <a:r>
              <a:rPr lang="pl-PL" sz="5400" dirty="0">
                <a:latin typeface="Roboto Medium" panose="02000000000000000000" pitchFamily="2" charset="0"/>
                <a:ea typeface="Roboto Medium" panose="02000000000000000000" pitchFamily="2" charset="0"/>
              </a:rPr>
              <a:t> </a:t>
            </a:r>
            <a:r>
              <a:rPr lang="pl-PL" sz="5400" dirty="0" err="1">
                <a:latin typeface="Roboto Medium" panose="02000000000000000000" pitchFamily="2" charset="0"/>
                <a:ea typeface="Roboto Medium" panose="02000000000000000000" pitchFamily="2" charset="0"/>
              </a:rPr>
              <a:t>anywhere</a:t>
            </a:r>
            <a:r>
              <a:rPr lang="pl-PL" sz="5400" dirty="0">
                <a:latin typeface="Roboto Medium" panose="02000000000000000000" pitchFamily="2" charset="0"/>
                <a:ea typeface="Roboto Medium" panose="02000000000000000000" pitchFamily="2" charset="0"/>
              </a:rPr>
              <a:t>!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9F10958-9D40-B04B-8C45-DF1EEF3A40E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04672" y="1300450"/>
            <a:ext cx="4167376" cy="1155525"/>
          </a:xfrm>
        </p:spPr>
        <p:txBody>
          <a:bodyPr anchor="b">
            <a:normAutofit/>
          </a:bodyPr>
          <a:lstStyle/>
          <a:p>
            <a:pPr algn="l"/>
            <a:r>
              <a:rPr lang="pl-PL" sz="2000">
                <a:latin typeface="Roboto" panose="02000000000000000000" pitchFamily="2" charset="0"/>
                <a:ea typeface="Roboto" panose="02000000000000000000" pitchFamily="2" charset="0"/>
              </a:rPr>
              <a:t>Mateusz Dymiński</a:t>
            </a:r>
          </a:p>
        </p:txBody>
      </p:sp>
    </p:spTree>
    <p:extLst>
      <p:ext uri="{BB962C8B-B14F-4D97-AF65-F5344CB8AC3E}">
        <p14:creationId xmlns:p14="http://schemas.microsoft.com/office/powerpoint/2010/main" val="120808909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705040-D846-7D44-BBA1-762CAF23B8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5847" y="206056"/>
            <a:ext cx="10515600" cy="513792"/>
          </a:xfrm>
        </p:spPr>
        <p:txBody>
          <a:bodyPr>
            <a:normAutofit fontScale="90000"/>
          </a:bodyPr>
          <a:lstStyle/>
          <a:p>
            <a:pPr algn="ctr"/>
            <a:r>
              <a:rPr lang="pl-PL" dirty="0" err="1">
                <a:latin typeface="Roboto Medium" panose="02000000000000000000" pitchFamily="2" charset="0"/>
                <a:ea typeface="Roboto Medium" panose="02000000000000000000" pitchFamily="2" charset="0"/>
              </a:rPr>
              <a:t>Old</a:t>
            </a:r>
            <a:r>
              <a:rPr lang="pl-PL" dirty="0">
                <a:latin typeface="Roboto Medium" panose="02000000000000000000" pitchFamily="2" charset="0"/>
                <a:ea typeface="Roboto Medium" panose="02000000000000000000" pitchFamily="2" charset="0"/>
              </a:rPr>
              <a:t> </a:t>
            </a:r>
            <a:r>
              <a:rPr lang="pl-PL" dirty="0" err="1">
                <a:latin typeface="Roboto Medium" panose="02000000000000000000" pitchFamily="2" charset="0"/>
                <a:ea typeface="Roboto Medium" panose="02000000000000000000" pitchFamily="2" charset="0"/>
              </a:rPr>
              <a:t>Way</a:t>
            </a:r>
            <a:r>
              <a:rPr lang="pl-PL" dirty="0">
                <a:latin typeface="Roboto Medium" panose="02000000000000000000" pitchFamily="2" charset="0"/>
                <a:ea typeface="Roboto Medium" panose="02000000000000000000" pitchFamily="2" charset="0"/>
              </a:rPr>
              <a:t> of Debugging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F242C446-652F-5043-870A-F5EA6B9523E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1155" y="875490"/>
            <a:ext cx="10889689" cy="5700407"/>
          </a:xfrm>
          <a:solidFill>
            <a:srgbClr val="424242"/>
          </a:solidFill>
        </p:spPr>
        <p:txBody>
          <a:bodyPr>
            <a:noAutofit/>
          </a:bodyPr>
          <a:lstStyle/>
          <a:p>
            <a:pPr marL="0" indent="0">
              <a:spcBef>
                <a:spcPts val="200"/>
              </a:spcBef>
              <a:buNone/>
            </a:pPr>
            <a:r>
              <a:rPr lang="pl-PL" sz="1400" dirty="0" err="1">
                <a:solidFill>
                  <a:srgbClr val="569CD6"/>
                </a:solidFill>
                <a:latin typeface="Menlo" panose="020B0609030804020204" pitchFamily="49" charset="0"/>
              </a:rPr>
              <a:t>func</a:t>
            </a:r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pl-PL" sz="1400" dirty="0" err="1">
                <a:solidFill>
                  <a:srgbClr val="DCDCAA"/>
                </a:solidFill>
                <a:latin typeface="Menlo" panose="020B0609030804020204" pitchFamily="49" charset="0"/>
              </a:rPr>
              <a:t>addHandler</a:t>
            </a:r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(w </a:t>
            </a:r>
            <a:r>
              <a:rPr lang="pl-PL" sz="1400" dirty="0" err="1">
                <a:solidFill>
                  <a:srgbClr val="D4D4D4"/>
                </a:solidFill>
                <a:latin typeface="Menlo" panose="020B0609030804020204" pitchFamily="49" charset="0"/>
              </a:rPr>
              <a:t>http.ResponseWriter</a:t>
            </a:r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, r *</a:t>
            </a:r>
            <a:r>
              <a:rPr lang="pl-PL" sz="1400" dirty="0" err="1">
                <a:solidFill>
                  <a:srgbClr val="D4D4D4"/>
                </a:solidFill>
                <a:latin typeface="Menlo" panose="020B0609030804020204" pitchFamily="49" charset="0"/>
              </a:rPr>
              <a:t>http.Request</a:t>
            </a:r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) {</a:t>
            </a:r>
          </a:p>
          <a:p>
            <a:pPr marL="0" indent="0">
              <a:spcBef>
                <a:spcPts val="200"/>
              </a:spcBef>
              <a:buNone/>
            </a:pPr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    </a:t>
            </a:r>
            <a:r>
              <a:rPr lang="pl-PL" sz="1400" dirty="0" err="1">
                <a:solidFill>
                  <a:srgbClr val="9CDCFE"/>
                </a:solidFill>
                <a:latin typeface="Menlo" panose="020B0609030804020204" pitchFamily="49" charset="0"/>
              </a:rPr>
              <a:t>valStr</a:t>
            </a:r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 := </a:t>
            </a:r>
            <a:r>
              <a:rPr lang="pl-PL" sz="1400" dirty="0" err="1">
                <a:solidFill>
                  <a:srgbClr val="D4D4D4"/>
                </a:solidFill>
                <a:latin typeface="Menlo" panose="020B0609030804020204" pitchFamily="49" charset="0"/>
              </a:rPr>
              <a:t>r.URL.</a:t>
            </a:r>
            <a:r>
              <a:rPr lang="pl-PL" sz="1400" dirty="0" err="1">
                <a:solidFill>
                  <a:srgbClr val="DCDCAA"/>
                </a:solidFill>
                <a:latin typeface="Menlo" panose="020B0609030804020204" pitchFamily="49" charset="0"/>
              </a:rPr>
              <a:t>Query</a:t>
            </a:r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().</a:t>
            </a:r>
            <a:r>
              <a:rPr lang="pl-PL" sz="1400" dirty="0">
                <a:solidFill>
                  <a:srgbClr val="DCDCAA"/>
                </a:solidFill>
                <a:latin typeface="Menlo" panose="020B0609030804020204" pitchFamily="49" charset="0"/>
              </a:rPr>
              <a:t>Get</a:t>
            </a:r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(</a:t>
            </a:r>
            <a:r>
              <a:rPr lang="pl-PL" sz="1400" dirty="0">
                <a:solidFill>
                  <a:srgbClr val="CE9178"/>
                </a:solidFill>
                <a:latin typeface="Menlo" panose="020B0609030804020204" pitchFamily="49" charset="0"/>
              </a:rPr>
              <a:t>"</a:t>
            </a:r>
            <a:r>
              <a:rPr lang="pl-PL" sz="1400" dirty="0" err="1">
                <a:solidFill>
                  <a:srgbClr val="CE9178"/>
                </a:solidFill>
                <a:latin typeface="Menlo" panose="020B0609030804020204" pitchFamily="49" charset="0"/>
              </a:rPr>
              <a:t>vals</a:t>
            </a:r>
            <a:r>
              <a:rPr lang="pl-PL" sz="1400" dirty="0">
                <a:solidFill>
                  <a:srgbClr val="CE9178"/>
                </a:solidFill>
                <a:latin typeface="Menlo" panose="020B0609030804020204" pitchFamily="49" charset="0"/>
              </a:rPr>
              <a:t>"</a:t>
            </a:r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)</a:t>
            </a:r>
          </a:p>
          <a:p>
            <a:pPr marL="0" indent="0">
              <a:spcBef>
                <a:spcPts val="200"/>
              </a:spcBef>
              <a:buNone/>
            </a:pPr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    </a:t>
            </a:r>
            <a:r>
              <a:rPr lang="pl-PL" sz="1400" dirty="0" err="1">
                <a:solidFill>
                  <a:srgbClr val="D4D4D4"/>
                </a:solidFill>
                <a:latin typeface="Menlo" panose="020B0609030804020204" pitchFamily="49" charset="0"/>
              </a:rPr>
              <a:t>log.</a:t>
            </a:r>
            <a:r>
              <a:rPr lang="pl-PL" sz="1400" dirty="0" err="1">
                <a:solidFill>
                  <a:srgbClr val="DCDCAA"/>
                </a:solidFill>
                <a:latin typeface="Menlo" panose="020B0609030804020204" pitchFamily="49" charset="0"/>
              </a:rPr>
              <a:t>Printf</a:t>
            </a:r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(</a:t>
            </a:r>
            <a:r>
              <a:rPr lang="pl-PL" sz="1400" dirty="0">
                <a:solidFill>
                  <a:srgbClr val="CE9178"/>
                </a:solidFill>
                <a:latin typeface="Menlo" panose="020B0609030804020204" pitchFamily="49" charset="0"/>
              </a:rPr>
              <a:t>"</a:t>
            </a:r>
            <a:r>
              <a:rPr lang="pl-PL" sz="1400" dirty="0" err="1">
                <a:solidFill>
                  <a:srgbClr val="CE9178"/>
                </a:solidFill>
                <a:latin typeface="Menlo" panose="020B0609030804020204" pitchFamily="49" charset="0"/>
              </a:rPr>
              <a:t>got</a:t>
            </a:r>
            <a:r>
              <a:rPr lang="pl-PL" sz="1400" dirty="0">
                <a:solidFill>
                  <a:srgbClr val="CE9178"/>
                </a:solidFill>
                <a:latin typeface="Menlo" panose="020B0609030804020204" pitchFamily="49" charset="0"/>
              </a:rPr>
              <a:t> </a:t>
            </a:r>
            <a:r>
              <a:rPr lang="pl-PL" sz="1400" dirty="0" err="1">
                <a:solidFill>
                  <a:srgbClr val="CE9178"/>
                </a:solidFill>
                <a:latin typeface="Menlo" panose="020B0609030804020204" pitchFamily="49" charset="0"/>
              </a:rPr>
              <a:t>values</a:t>
            </a:r>
            <a:r>
              <a:rPr lang="pl-PL" sz="1400" dirty="0">
                <a:solidFill>
                  <a:srgbClr val="CE9178"/>
                </a:solidFill>
                <a:latin typeface="Menlo" panose="020B0609030804020204" pitchFamily="49" charset="0"/>
              </a:rPr>
              <a:t>: %s </a:t>
            </a:r>
            <a:r>
              <a:rPr lang="pl-PL" sz="1400" dirty="0">
                <a:solidFill>
                  <a:srgbClr val="D7BA7D"/>
                </a:solidFill>
                <a:latin typeface="Menlo" panose="020B0609030804020204" pitchFamily="49" charset="0"/>
              </a:rPr>
              <a:t>\n</a:t>
            </a:r>
            <a:r>
              <a:rPr lang="pl-PL" sz="1400" dirty="0">
                <a:solidFill>
                  <a:srgbClr val="CE9178"/>
                </a:solidFill>
                <a:latin typeface="Menlo" panose="020B0609030804020204" pitchFamily="49" charset="0"/>
              </a:rPr>
              <a:t>"</a:t>
            </a:r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, </a:t>
            </a:r>
            <a:r>
              <a:rPr lang="pl-PL" sz="1400" dirty="0" err="1">
                <a:solidFill>
                  <a:srgbClr val="D4D4D4"/>
                </a:solidFill>
                <a:latin typeface="Menlo" panose="020B0609030804020204" pitchFamily="49" charset="0"/>
              </a:rPr>
              <a:t>valStr</a:t>
            </a:r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)</a:t>
            </a:r>
          </a:p>
          <a:p>
            <a:pPr marL="0" indent="0">
              <a:spcBef>
                <a:spcPts val="200"/>
              </a:spcBef>
              <a:buNone/>
            </a:pPr>
            <a:b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</a:br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    </a:t>
            </a:r>
            <a:r>
              <a:rPr lang="pl-PL" sz="1400" dirty="0" err="1">
                <a:solidFill>
                  <a:srgbClr val="9CDCFE"/>
                </a:solidFill>
                <a:latin typeface="Menlo" panose="020B0609030804020204" pitchFamily="49" charset="0"/>
              </a:rPr>
              <a:t>vals</a:t>
            </a:r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 := </a:t>
            </a:r>
            <a:r>
              <a:rPr lang="pl-PL" sz="1400" dirty="0" err="1">
                <a:solidFill>
                  <a:srgbClr val="D4D4D4"/>
                </a:solidFill>
                <a:latin typeface="Menlo" panose="020B0609030804020204" pitchFamily="49" charset="0"/>
              </a:rPr>
              <a:t>strings.</a:t>
            </a:r>
            <a:r>
              <a:rPr lang="pl-PL" sz="1400" dirty="0" err="1">
                <a:solidFill>
                  <a:srgbClr val="DCDCAA"/>
                </a:solidFill>
                <a:latin typeface="Menlo" panose="020B0609030804020204" pitchFamily="49" charset="0"/>
              </a:rPr>
              <a:t>Split</a:t>
            </a:r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(</a:t>
            </a:r>
            <a:r>
              <a:rPr lang="pl-PL" sz="1400" dirty="0" err="1">
                <a:solidFill>
                  <a:srgbClr val="D4D4D4"/>
                </a:solidFill>
                <a:latin typeface="Menlo" panose="020B0609030804020204" pitchFamily="49" charset="0"/>
              </a:rPr>
              <a:t>valStr</a:t>
            </a:r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, </a:t>
            </a:r>
            <a:r>
              <a:rPr lang="pl-PL" sz="1400" dirty="0">
                <a:solidFill>
                  <a:srgbClr val="CE9178"/>
                </a:solidFill>
                <a:latin typeface="Menlo" panose="020B0609030804020204" pitchFamily="49" charset="0"/>
              </a:rPr>
              <a:t>","</a:t>
            </a:r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)</a:t>
            </a:r>
          </a:p>
          <a:p>
            <a:pPr marL="0" indent="0">
              <a:spcBef>
                <a:spcPts val="200"/>
              </a:spcBef>
              <a:buNone/>
            </a:pPr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    </a:t>
            </a:r>
            <a:r>
              <a:rPr lang="pl-PL" sz="1400" dirty="0" err="1">
                <a:solidFill>
                  <a:srgbClr val="D4D4D4"/>
                </a:solidFill>
                <a:latin typeface="Menlo" panose="020B0609030804020204" pitchFamily="49" charset="0"/>
              </a:rPr>
              <a:t>log.</a:t>
            </a:r>
            <a:r>
              <a:rPr lang="pl-PL" sz="1400" dirty="0" err="1">
                <a:solidFill>
                  <a:srgbClr val="DCDCAA"/>
                </a:solidFill>
                <a:latin typeface="Menlo" panose="020B0609030804020204" pitchFamily="49" charset="0"/>
              </a:rPr>
              <a:t>Printf</a:t>
            </a:r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(</a:t>
            </a:r>
            <a:r>
              <a:rPr lang="pl-PL" sz="1400" dirty="0">
                <a:solidFill>
                  <a:srgbClr val="CE9178"/>
                </a:solidFill>
                <a:latin typeface="Menlo" panose="020B0609030804020204" pitchFamily="49" charset="0"/>
              </a:rPr>
              <a:t>"</a:t>
            </a:r>
            <a:r>
              <a:rPr lang="pl-PL" sz="1400" dirty="0" err="1">
                <a:solidFill>
                  <a:srgbClr val="CE9178"/>
                </a:solidFill>
                <a:latin typeface="Menlo" panose="020B0609030804020204" pitchFamily="49" charset="0"/>
              </a:rPr>
              <a:t>values</a:t>
            </a:r>
            <a:r>
              <a:rPr lang="pl-PL" sz="1400" dirty="0">
                <a:solidFill>
                  <a:srgbClr val="CE9178"/>
                </a:solidFill>
                <a:latin typeface="Menlo" panose="020B0609030804020204" pitchFamily="49" charset="0"/>
              </a:rPr>
              <a:t> </a:t>
            </a:r>
            <a:r>
              <a:rPr lang="pl-PL" sz="1400" dirty="0" err="1">
                <a:solidFill>
                  <a:srgbClr val="CE9178"/>
                </a:solidFill>
                <a:latin typeface="Menlo" panose="020B0609030804020204" pitchFamily="49" charset="0"/>
              </a:rPr>
              <a:t>after</a:t>
            </a:r>
            <a:r>
              <a:rPr lang="pl-PL" sz="1400" dirty="0">
                <a:solidFill>
                  <a:srgbClr val="CE9178"/>
                </a:solidFill>
                <a:latin typeface="Menlo" panose="020B0609030804020204" pitchFamily="49" charset="0"/>
              </a:rPr>
              <a:t> </a:t>
            </a:r>
            <a:r>
              <a:rPr lang="pl-PL" sz="1400" dirty="0" err="1">
                <a:solidFill>
                  <a:srgbClr val="CE9178"/>
                </a:solidFill>
                <a:latin typeface="Menlo" panose="020B0609030804020204" pitchFamily="49" charset="0"/>
              </a:rPr>
              <a:t>split</a:t>
            </a:r>
            <a:r>
              <a:rPr lang="pl-PL" sz="1400" dirty="0">
                <a:solidFill>
                  <a:srgbClr val="CE9178"/>
                </a:solidFill>
                <a:latin typeface="Menlo" panose="020B0609030804020204" pitchFamily="49" charset="0"/>
              </a:rPr>
              <a:t>: %v </a:t>
            </a:r>
            <a:r>
              <a:rPr lang="pl-PL" sz="1400" dirty="0">
                <a:solidFill>
                  <a:srgbClr val="D7BA7D"/>
                </a:solidFill>
                <a:latin typeface="Menlo" panose="020B0609030804020204" pitchFamily="49" charset="0"/>
              </a:rPr>
              <a:t>\n</a:t>
            </a:r>
            <a:r>
              <a:rPr lang="pl-PL" sz="1400" dirty="0">
                <a:solidFill>
                  <a:srgbClr val="CE9178"/>
                </a:solidFill>
                <a:latin typeface="Menlo" panose="020B0609030804020204" pitchFamily="49" charset="0"/>
              </a:rPr>
              <a:t>"</a:t>
            </a:r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, </a:t>
            </a:r>
            <a:r>
              <a:rPr lang="pl-PL" sz="1400" dirty="0" err="1">
                <a:solidFill>
                  <a:srgbClr val="D4D4D4"/>
                </a:solidFill>
                <a:latin typeface="Menlo" panose="020B0609030804020204" pitchFamily="49" charset="0"/>
              </a:rPr>
              <a:t>vals</a:t>
            </a:r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)</a:t>
            </a:r>
          </a:p>
          <a:p>
            <a:pPr marL="0" indent="0">
              <a:spcBef>
                <a:spcPts val="200"/>
              </a:spcBef>
              <a:buNone/>
            </a:pPr>
            <a:b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</a:br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    </a:t>
            </a:r>
            <a:r>
              <a:rPr lang="pl-PL" sz="1400" dirty="0" err="1">
                <a:solidFill>
                  <a:srgbClr val="9CDCFE"/>
                </a:solidFill>
                <a:latin typeface="Menlo" panose="020B0609030804020204" pitchFamily="49" charset="0"/>
              </a:rPr>
              <a:t>acc</a:t>
            </a:r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 := </a:t>
            </a:r>
            <a:r>
              <a:rPr lang="pl-PL" sz="1400" dirty="0">
                <a:solidFill>
                  <a:srgbClr val="B5CEA8"/>
                </a:solidFill>
                <a:latin typeface="Menlo" panose="020B0609030804020204" pitchFamily="49" charset="0"/>
              </a:rPr>
              <a:t>0.0</a:t>
            </a:r>
            <a:endParaRPr lang="pl-PL" sz="1400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pPr marL="0" indent="0">
              <a:spcBef>
                <a:spcPts val="200"/>
              </a:spcBef>
              <a:buNone/>
            </a:pPr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    </a:t>
            </a:r>
            <a:r>
              <a:rPr lang="pl-PL" sz="1400" dirty="0">
                <a:solidFill>
                  <a:srgbClr val="C586C0"/>
                </a:solidFill>
                <a:latin typeface="Menlo" panose="020B0609030804020204" pitchFamily="49" charset="0"/>
              </a:rPr>
              <a:t>for</a:t>
            </a:r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pl-PL" sz="1400" dirty="0">
                <a:solidFill>
                  <a:srgbClr val="9CDCFE"/>
                </a:solidFill>
                <a:latin typeface="Menlo" panose="020B0609030804020204" pitchFamily="49" charset="0"/>
              </a:rPr>
              <a:t>i</a:t>
            </a:r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, </a:t>
            </a:r>
            <a:r>
              <a:rPr lang="pl-PL" sz="1400" dirty="0" err="1">
                <a:solidFill>
                  <a:srgbClr val="9CDCFE"/>
                </a:solidFill>
                <a:latin typeface="Menlo" panose="020B0609030804020204" pitchFamily="49" charset="0"/>
              </a:rPr>
              <a:t>val</a:t>
            </a:r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 := </a:t>
            </a:r>
            <a:r>
              <a:rPr lang="pl-PL" sz="1400" dirty="0" err="1">
                <a:solidFill>
                  <a:srgbClr val="C586C0"/>
                </a:solidFill>
                <a:latin typeface="Menlo" panose="020B0609030804020204" pitchFamily="49" charset="0"/>
              </a:rPr>
              <a:t>range</a:t>
            </a:r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pl-PL" sz="1400" dirty="0" err="1">
                <a:solidFill>
                  <a:srgbClr val="D4D4D4"/>
                </a:solidFill>
                <a:latin typeface="Menlo" panose="020B0609030804020204" pitchFamily="49" charset="0"/>
              </a:rPr>
              <a:t>vals</a:t>
            </a:r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 {</a:t>
            </a:r>
          </a:p>
          <a:p>
            <a:pPr marL="0" indent="0">
              <a:spcBef>
                <a:spcPts val="200"/>
              </a:spcBef>
              <a:buNone/>
            </a:pPr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        </a:t>
            </a:r>
            <a:r>
              <a:rPr lang="pl-PL" sz="1400" dirty="0" err="1">
                <a:solidFill>
                  <a:srgbClr val="9CDCFE"/>
                </a:solidFill>
                <a:latin typeface="Menlo" panose="020B0609030804020204" pitchFamily="49" charset="0"/>
              </a:rPr>
              <a:t>valInt</a:t>
            </a:r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, </a:t>
            </a:r>
            <a:r>
              <a:rPr lang="pl-PL" sz="1400" dirty="0" err="1">
                <a:solidFill>
                  <a:srgbClr val="9CDCFE"/>
                </a:solidFill>
                <a:latin typeface="Menlo" panose="020B0609030804020204" pitchFamily="49" charset="0"/>
              </a:rPr>
              <a:t>err</a:t>
            </a:r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 := </a:t>
            </a:r>
            <a:r>
              <a:rPr lang="pl-PL" sz="1400" dirty="0" err="1">
                <a:solidFill>
                  <a:srgbClr val="D4D4D4"/>
                </a:solidFill>
                <a:latin typeface="Menlo" panose="020B0609030804020204" pitchFamily="49" charset="0"/>
              </a:rPr>
              <a:t>strconv.</a:t>
            </a:r>
            <a:r>
              <a:rPr lang="pl-PL" sz="1400" dirty="0" err="1">
                <a:solidFill>
                  <a:srgbClr val="DCDCAA"/>
                </a:solidFill>
                <a:latin typeface="Menlo" panose="020B0609030804020204" pitchFamily="49" charset="0"/>
              </a:rPr>
              <a:t>Atoi</a:t>
            </a:r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(</a:t>
            </a:r>
            <a:r>
              <a:rPr lang="pl-PL" sz="1400" dirty="0" err="1">
                <a:solidFill>
                  <a:srgbClr val="D4D4D4"/>
                </a:solidFill>
                <a:latin typeface="Menlo" panose="020B0609030804020204" pitchFamily="49" charset="0"/>
              </a:rPr>
              <a:t>val</a:t>
            </a:r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)</a:t>
            </a:r>
          </a:p>
          <a:p>
            <a:pPr marL="0" indent="0">
              <a:spcBef>
                <a:spcPts val="200"/>
              </a:spcBef>
              <a:buNone/>
            </a:pPr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        </a:t>
            </a:r>
            <a:r>
              <a:rPr lang="pl-PL" sz="1400" dirty="0" err="1">
                <a:solidFill>
                  <a:srgbClr val="C586C0"/>
                </a:solidFill>
                <a:latin typeface="Menlo" panose="020B0609030804020204" pitchFamily="49" charset="0"/>
              </a:rPr>
              <a:t>if</a:t>
            </a:r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pl-PL" sz="1400" dirty="0" err="1">
                <a:solidFill>
                  <a:srgbClr val="D4D4D4"/>
                </a:solidFill>
                <a:latin typeface="Menlo" panose="020B0609030804020204" pitchFamily="49" charset="0"/>
              </a:rPr>
              <a:t>err</a:t>
            </a:r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 != </a:t>
            </a:r>
            <a:r>
              <a:rPr lang="pl-PL" sz="1400" dirty="0">
                <a:solidFill>
                  <a:srgbClr val="569CD6"/>
                </a:solidFill>
                <a:latin typeface="Menlo" panose="020B0609030804020204" pitchFamily="49" charset="0"/>
              </a:rPr>
              <a:t>nil</a:t>
            </a:r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 {</a:t>
            </a:r>
          </a:p>
          <a:p>
            <a:pPr marL="0" indent="0">
              <a:spcBef>
                <a:spcPts val="200"/>
              </a:spcBef>
              <a:buNone/>
            </a:pPr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            </a:t>
            </a:r>
            <a:r>
              <a:rPr lang="pl-PL" sz="1400" dirty="0" err="1">
                <a:solidFill>
                  <a:srgbClr val="D4D4D4"/>
                </a:solidFill>
                <a:latin typeface="Menlo" panose="020B0609030804020204" pitchFamily="49" charset="0"/>
              </a:rPr>
              <a:t>log.</a:t>
            </a:r>
            <a:r>
              <a:rPr lang="pl-PL" sz="1400" dirty="0" err="1">
                <a:solidFill>
                  <a:srgbClr val="DCDCAA"/>
                </a:solidFill>
                <a:latin typeface="Menlo" panose="020B0609030804020204" pitchFamily="49" charset="0"/>
              </a:rPr>
              <a:t>Printf</a:t>
            </a:r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(</a:t>
            </a:r>
            <a:r>
              <a:rPr lang="pl-PL" sz="1400" dirty="0">
                <a:solidFill>
                  <a:srgbClr val="CE9178"/>
                </a:solidFill>
                <a:latin typeface="Menlo" panose="020B0609030804020204" pitchFamily="49" charset="0"/>
              </a:rPr>
              <a:t>"</a:t>
            </a:r>
            <a:r>
              <a:rPr lang="pl-PL" sz="1400" dirty="0" err="1">
                <a:solidFill>
                  <a:srgbClr val="CE9178"/>
                </a:solidFill>
                <a:latin typeface="Menlo" panose="020B0609030804020204" pitchFamily="49" charset="0"/>
              </a:rPr>
              <a:t>can't</a:t>
            </a:r>
            <a:r>
              <a:rPr lang="pl-PL" sz="1400" dirty="0">
                <a:solidFill>
                  <a:srgbClr val="CE9178"/>
                </a:solidFill>
                <a:latin typeface="Menlo" panose="020B0609030804020204" pitchFamily="49" charset="0"/>
              </a:rPr>
              <a:t> </a:t>
            </a:r>
            <a:r>
              <a:rPr lang="pl-PL" sz="1400" dirty="0" err="1">
                <a:solidFill>
                  <a:srgbClr val="CE9178"/>
                </a:solidFill>
                <a:latin typeface="Menlo" panose="020B0609030804020204" pitchFamily="49" charset="0"/>
              </a:rPr>
              <a:t>parse</a:t>
            </a:r>
            <a:r>
              <a:rPr lang="pl-PL" sz="1400" dirty="0">
                <a:solidFill>
                  <a:srgbClr val="CE9178"/>
                </a:solidFill>
                <a:latin typeface="Menlo" panose="020B0609030804020204" pitchFamily="49" charset="0"/>
              </a:rPr>
              <a:t> </a:t>
            </a:r>
            <a:r>
              <a:rPr lang="pl-PL" sz="1400" dirty="0" err="1">
                <a:solidFill>
                  <a:srgbClr val="CE9178"/>
                </a:solidFill>
                <a:latin typeface="Menlo" panose="020B0609030804020204" pitchFamily="49" charset="0"/>
              </a:rPr>
              <a:t>val</a:t>
            </a:r>
            <a:r>
              <a:rPr lang="pl-PL" sz="1400" dirty="0">
                <a:solidFill>
                  <a:srgbClr val="CE9178"/>
                </a:solidFill>
                <a:latin typeface="Menlo" panose="020B0609030804020204" pitchFamily="49" charset="0"/>
              </a:rPr>
              <a:t>: %s </a:t>
            </a:r>
            <a:r>
              <a:rPr lang="pl-PL" sz="1400" dirty="0" err="1">
                <a:solidFill>
                  <a:srgbClr val="CE9178"/>
                </a:solidFill>
                <a:latin typeface="Menlo" panose="020B0609030804020204" pitchFamily="49" charset="0"/>
              </a:rPr>
              <a:t>err</a:t>
            </a:r>
            <a:r>
              <a:rPr lang="pl-PL" sz="1400" dirty="0">
                <a:solidFill>
                  <a:srgbClr val="CE9178"/>
                </a:solidFill>
                <a:latin typeface="Menlo" panose="020B0609030804020204" pitchFamily="49" charset="0"/>
              </a:rPr>
              <a:t>: %s, </a:t>
            </a:r>
            <a:r>
              <a:rPr lang="pl-PL" sz="1400" dirty="0" err="1">
                <a:solidFill>
                  <a:srgbClr val="CE9178"/>
                </a:solidFill>
                <a:latin typeface="Menlo" panose="020B0609030804020204" pitchFamily="49" charset="0"/>
              </a:rPr>
              <a:t>skipping</a:t>
            </a:r>
            <a:r>
              <a:rPr lang="pl-PL" sz="1400" dirty="0">
                <a:solidFill>
                  <a:srgbClr val="CE9178"/>
                </a:solidFill>
                <a:latin typeface="Menlo" panose="020B0609030804020204" pitchFamily="49" charset="0"/>
              </a:rPr>
              <a:t> </a:t>
            </a:r>
            <a:r>
              <a:rPr lang="pl-PL" sz="1400" dirty="0">
                <a:solidFill>
                  <a:srgbClr val="D7BA7D"/>
                </a:solidFill>
                <a:latin typeface="Menlo" panose="020B0609030804020204" pitchFamily="49" charset="0"/>
              </a:rPr>
              <a:t>\n</a:t>
            </a:r>
            <a:r>
              <a:rPr lang="pl-PL" sz="1400" dirty="0">
                <a:solidFill>
                  <a:srgbClr val="CE9178"/>
                </a:solidFill>
                <a:latin typeface="Menlo" panose="020B0609030804020204" pitchFamily="49" charset="0"/>
              </a:rPr>
              <a:t>"</a:t>
            </a:r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, </a:t>
            </a:r>
            <a:r>
              <a:rPr lang="pl-PL" sz="1400" dirty="0" err="1">
                <a:solidFill>
                  <a:srgbClr val="D4D4D4"/>
                </a:solidFill>
                <a:latin typeface="Menlo" panose="020B0609030804020204" pitchFamily="49" charset="0"/>
              </a:rPr>
              <a:t>val</a:t>
            </a:r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, </a:t>
            </a:r>
            <a:r>
              <a:rPr lang="pl-PL" sz="1400" dirty="0" err="1">
                <a:solidFill>
                  <a:srgbClr val="D4D4D4"/>
                </a:solidFill>
                <a:latin typeface="Menlo" panose="020B0609030804020204" pitchFamily="49" charset="0"/>
              </a:rPr>
              <a:t>err</a:t>
            </a:r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)</a:t>
            </a:r>
          </a:p>
          <a:p>
            <a:pPr marL="0" indent="0">
              <a:spcBef>
                <a:spcPts val="200"/>
              </a:spcBef>
              <a:buNone/>
            </a:pPr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            </a:t>
            </a:r>
            <a:r>
              <a:rPr lang="pl-PL" sz="1400" dirty="0" err="1">
                <a:solidFill>
                  <a:srgbClr val="C586C0"/>
                </a:solidFill>
                <a:latin typeface="Menlo" panose="020B0609030804020204" pitchFamily="49" charset="0"/>
              </a:rPr>
              <a:t>continue</a:t>
            </a:r>
            <a:endParaRPr lang="pl-PL" sz="1400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pPr marL="0" indent="0">
              <a:spcBef>
                <a:spcPts val="200"/>
              </a:spcBef>
              <a:buNone/>
            </a:pPr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        } </a:t>
            </a:r>
            <a:r>
              <a:rPr lang="pl-PL" sz="1400" dirty="0" err="1">
                <a:solidFill>
                  <a:srgbClr val="C586C0"/>
                </a:solidFill>
                <a:latin typeface="Menlo" panose="020B0609030804020204" pitchFamily="49" charset="0"/>
              </a:rPr>
              <a:t>else</a:t>
            </a:r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 {</a:t>
            </a:r>
          </a:p>
          <a:p>
            <a:pPr marL="0" indent="0">
              <a:spcBef>
                <a:spcPts val="200"/>
              </a:spcBef>
              <a:buNone/>
            </a:pPr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            </a:t>
            </a:r>
            <a:r>
              <a:rPr lang="pl-PL" sz="1400" dirty="0" err="1">
                <a:solidFill>
                  <a:srgbClr val="D4D4D4"/>
                </a:solidFill>
                <a:latin typeface="Menlo" panose="020B0609030804020204" pitchFamily="49" charset="0"/>
              </a:rPr>
              <a:t>log.</a:t>
            </a:r>
            <a:r>
              <a:rPr lang="pl-PL" sz="1400" dirty="0" err="1">
                <a:solidFill>
                  <a:srgbClr val="DCDCAA"/>
                </a:solidFill>
                <a:latin typeface="Menlo" panose="020B0609030804020204" pitchFamily="49" charset="0"/>
              </a:rPr>
              <a:t>Printf</a:t>
            </a:r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(</a:t>
            </a:r>
            <a:r>
              <a:rPr lang="pl-PL" sz="1400" dirty="0">
                <a:solidFill>
                  <a:srgbClr val="CE9178"/>
                </a:solidFill>
                <a:latin typeface="Menlo" panose="020B0609030804020204" pitchFamily="49" charset="0"/>
              </a:rPr>
              <a:t>"</a:t>
            </a:r>
            <a:r>
              <a:rPr lang="pl-PL" sz="1400" dirty="0" err="1">
                <a:solidFill>
                  <a:srgbClr val="CE9178"/>
                </a:solidFill>
                <a:latin typeface="Menlo" panose="020B0609030804020204" pitchFamily="49" charset="0"/>
              </a:rPr>
              <a:t>val</a:t>
            </a:r>
            <a:r>
              <a:rPr lang="pl-PL" sz="1400" dirty="0">
                <a:solidFill>
                  <a:srgbClr val="CE9178"/>
                </a:solidFill>
                <a:latin typeface="Menlo" panose="020B0609030804020204" pitchFamily="49" charset="0"/>
              </a:rPr>
              <a:t>: %s </a:t>
            </a:r>
            <a:r>
              <a:rPr lang="pl-PL" sz="1400" dirty="0" err="1">
                <a:solidFill>
                  <a:srgbClr val="CE9178"/>
                </a:solidFill>
                <a:latin typeface="Menlo" panose="020B0609030804020204" pitchFamily="49" charset="0"/>
              </a:rPr>
              <a:t>parsed</a:t>
            </a:r>
            <a:r>
              <a:rPr lang="pl-PL" sz="1400" dirty="0">
                <a:solidFill>
                  <a:srgbClr val="CE9178"/>
                </a:solidFill>
                <a:latin typeface="Menlo" panose="020B0609030804020204" pitchFamily="49" charset="0"/>
              </a:rPr>
              <a:t> </a:t>
            </a:r>
            <a:r>
              <a:rPr lang="pl-PL" sz="1400" dirty="0" err="1">
                <a:solidFill>
                  <a:srgbClr val="CE9178"/>
                </a:solidFill>
                <a:latin typeface="Menlo" panose="020B0609030804020204" pitchFamily="49" charset="0"/>
              </a:rPr>
              <a:t>properly</a:t>
            </a:r>
            <a:r>
              <a:rPr lang="pl-PL" sz="1400" dirty="0">
                <a:solidFill>
                  <a:srgbClr val="D7BA7D"/>
                </a:solidFill>
                <a:latin typeface="Menlo" panose="020B0609030804020204" pitchFamily="49" charset="0"/>
              </a:rPr>
              <a:t>\n</a:t>
            </a:r>
            <a:r>
              <a:rPr lang="pl-PL" sz="1400" dirty="0">
                <a:solidFill>
                  <a:srgbClr val="CE9178"/>
                </a:solidFill>
                <a:latin typeface="Menlo" panose="020B0609030804020204" pitchFamily="49" charset="0"/>
              </a:rPr>
              <a:t>"</a:t>
            </a:r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, </a:t>
            </a:r>
            <a:r>
              <a:rPr lang="pl-PL" sz="1400" dirty="0" err="1">
                <a:solidFill>
                  <a:srgbClr val="D4D4D4"/>
                </a:solidFill>
                <a:latin typeface="Menlo" panose="020B0609030804020204" pitchFamily="49" charset="0"/>
              </a:rPr>
              <a:t>val</a:t>
            </a:r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)</a:t>
            </a:r>
          </a:p>
          <a:p>
            <a:pPr marL="0" indent="0">
              <a:spcBef>
                <a:spcPts val="200"/>
              </a:spcBef>
              <a:buNone/>
            </a:pPr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        }</a:t>
            </a:r>
          </a:p>
          <a:p>
            <a:pPr marL="0" indent="0">
              <a:spcBef>
                <a:spcPts val="200"/>
              </a:spcBef>
              <a:buNone/>
            </a:pPr>
            <a:endParaRPr lang="pl-PL" sz="1400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pPr marL="0" indent="0">
              <a:spcBef>
                <a:spcPts val="200"/>
              </a:spcBef>
              <a:buNone/>
            </a:pPr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        </a:t>
            </a:r>
            <a:r>
              <a:rPr lang="pl-PL" sz="1400" dirty="0" err="1">
                <a:solidFill>
                  <a:srgbClr val="9CDCFE"/>
                </a:solidFill>
                <a:latin typeface="Menlo" panose="020B0609030804020204" pitchFamily="49" charset="0"/>
              </a:rPr>
              <a:t>acc</a:t>
            </a:r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 = </a:t>
            </a:r>
            <a:r>
              <a:rPr lang="pl-PL" sz="1400" dirty="0" err="1">
                <a:solidFill>
                  <a:srgbClr val="D4D4D4"/>
                </a:solidFill>
                <a:latin typeface="Menlo" panose="020B0609030804020204" pitchFamily="49" charset="0"/>
              </a:rPr>
              <a:t>acc</a:t>
            </a:r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 + </a:t>
            </a:r>
            <a:r>
              <a:rPr lang="pl-PL" sz="1400" dirty="0">
                <a:solidFill>
                  <a:srgbClr val="DCDCAA"/>
                </a:solidFill>
                <a:latin typeface="Menlo" panose="020B0609030804020204" pitchFamily="49" charset="0"/>
              </a:rPr>
              <a:t>float64</a:t>
            </a:r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(</a:t>
            </a:r>
            <a:r>
              <a:rPr lang="pl-PL" sz="1400" dirty="0" err="1">
                <a:solidFill>
                  <a:srgbClr val="D4D4D4"/>
                </a:solidFill>
                <a:latin typeface="Menlo" panose="020B0609030804020204" pitchFamily="49" charset="0"/>
              </a:rPr>
              <a:t>valInt</a:t>
            </a:r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)</a:t>
            </a:r>
          </a:p>
          <a:p>
            <a:pPr marL="0" indent="0">
              <a:spcBef>
                <a:spcPts val="200"/>
              </a:spcBef>
              <a:buNone/>
            </a:pPr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        </a:t>
            </a:r>
            <a:r>
              <a:rPr lang="pl-PL" sz="1400" dirty="0" err="1">
                <a:solidFill>
                  <a:srgbClr val="D4D4D4"/>
                </a:solidFill>
                <a:latin typeface="Menlo" panose="020B0609030804020204" pitchFamily="49" charset="0"/>
              </a:rPr>
              <a:t>log.</a:t>
            </a:r>
            <a:r>
              <a:rPr lang="pl-PL" sz="1400" dirty="0" err="1">
                <a:solidFill>
                  <a:srgbClr val="DCDCAA"/>
                </a:solidFill>
                <a:latin typeface="Menlo" panose="020B0609030804020204" pitchFamily="49" charset="0"/>
              </a:rPr>
              <a:t>Printf</a:t>
            </a:r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(</a:t>
            </a:r>
            <a:r>
              <a:rPr lang="pl-PL" sz="1400" dirty="0">
                <a:solidFill>
                  <a:srgbClr val="CE9178"/>
                </a:solidFill>
                <a:latin typeface="Menlo" panose="020B0609030804020204" pitchFamily="49" charset="0"/>
              </a:rPr>
              <a:t>"temp sum </a:t>
            </a:r>
            <a:r>
              <a:rPr lang="pl-PL" sz="1400" dirty="0" err="1">
                <a:solidFill>
                  <a:srgbClr val="CE9178"/>
                </a:solidFill>
                <a:latin typeface="Menlo" panose="020B0609030804020204" pitchFamily="49" charset="0"/>
              </a:rPr>
              <a:t>after</a:t>
            </a:r>
            <a:r>
              <a:rPr lang="pl-PL" sz="1400" dirty="0">
                <a:solidFill>
                  <a:srgbClr val="CE9178"/>
                </a:solidFill>
                <a:latin typeface="Menlo" panose="020B0609030804020204" pitchFamily="49" charset="0"/>
              </a:rPr>
              <a:t> %d of </a:t>
            </a:r>
            <a:r>
              <a:rPr lang="pl-PL" sz="1400" dirty="0" err="1">
                <a:solidFill>
                  <a:srgbClr val="CE9178"/>
                </a:solidFill>
                <a:latin typeface="Menlo" panose="020B0609030804020204" pitchFamily="49" charset="0"/>
              </a:rPr>
              <a:t>values</a:t>
            </a:r>
            <a:r>
              <a:rPr lang="pl-PL" sz="1400" dirty="0">
                <a:solidFill>
                  <a:srgbClr val="CE9178"/>
                </a:solidFill>
                <a:latin typeface="Menlo" panose="020B0609030804020204" pitchFamily="49" charset="0"/>
              </a:rPr>
              <a:t> </a:t>
            </a:r>
            <a:r>
              <a:rPr lang="pl-PL" sz="1400" dirty="0" err="1">
                <a:solidFill>
                  <a:srgbClr val="CE9178"/>
                </a:solidFill>
                <a:latin typeface="Menlo" panose="020B0609030804020204" pitchFamily="49" charset="0"/>
              </a:rPr>
              <a:t>is</a:t>
            </a:r>
            <a:r>
              <a:rPr lang="pl-PL" sz="1400" dirty="0">
                <a:solidFill>
                  <a:srgbClr val="CE9178"/>
                </a:solidFill>
                <a:latin typeface="Menlo" panose="020B0609030804020204" pitchFamily="49" charset="0"/>
              </a:rPr>
              <a:t>: %f</a:t>
            </a:r>
            <a:r>
              <a:rPr lang="pl-PL" sz="1400" dirty="0">
                <a:solidFill>
                  <a:srgbClr val="D7BA7D"/>
                </a:solidFill>
                <a:latin typeface="Menlo" panose="020B0609030804020204" pitchFamily="49" charset="0"/>
              </a:rPr>
              <a:t>\n</a:t>
            </a:r>
            <a:r>
              <a:rPr lang="pl-PL" sz="1400" dirty="0">
                <a:solidFill>
                  <a:srgbClr val="CE9178"/>
                </a:solidFill>
                <a:latin typeface="Menlo" panose="020B0609030804020204" pitchFamily="49" charset="0"/>
              </a:rPr>
              <a:t>"</a:t>
            </a:r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, i+</a:t>
            </a:r>
            <a:r>
              <a:rPr lang="pl-PL" sz="1400" dirty="0">
                <a:solidFill>
                  <a:srgbClr val="B5CEA8"/>
                </a:solidFill>
                <a:latin typeface="Menlo" panose="020B0609030804020204" pitchFamily="49" charset="0"/>
              </a:rPr>
              <a:t>1</a:t>
            </a:r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, </a:t>
            </a:r>
            <a:r>
              <a:rPr lang="pl-PL" sz="1400" dirty="0" err="1">
                <a:solidFill>
                  <a:srgbClr val="D4D4D4"/>
                </a:solidFill>
                <a:latin typeface="Menlo" panose="020B0609030804020204" pitchFamily="49" charset="0"/>
              </a:rPr>
              <a:t>acc</a:t>
            </a:r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)</a:t>
            </a:r>
          </a:p>
          <a:p>
            <a:pPr marL="0" indent="0">
              <a:spcBef>
                <a:spcPts val="200"/>
              </a:spcBef>
              <a:buNone/>
            </a:pPr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    }</a:t>
            </a:r>
          </a:p>
          <a:p>
            <a:pPr marL="0" indent="0">
              <a:spcBef>
                <a:spcPts val="200"/>
              </a:spcBef>
              <a:buNone/>
            </a:pPr>
            <a:b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</a:br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    </a:t>
            </a:r>
            <a:r>
              <a:rPr lang="pl-PL" sz="1400" dirty="0" err="1">
                <a:solidFill>
                  <a:srgbClr val="D4D4D4"/>
                </a:solidFill>
                <a:latin typeface="Menlo" panose="020B0609030804020204" pitchFamily="49" charset="0"/>
              </a:rPr>
              <a:t>log.</a:t>
            </a:r>
            <a:r>
              <a:rPr lang="pl-PL" sz="1400" dirty="0" err="1">
                <a:solidFill>
                  <a:srgbClr val="DCDCAA"/>
                </a:solidFill>
                <a:latin typeface="Menlo" panose="020B0609030804020204" pitchFamily="49" charset="0"/>
              </a:rPr>
              <a:t>Printf</a:t>
            </a:r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(</a:t>
            </a:r>
            <a:r>
              <a:rPr lang="pl-PL" sz="1400" dirty="0">
                <a:solidFill>
                  <a:srgbClr val="CE9178"/>
                </a:solidFill>
                <a:latin typeface="Menlo" panose="020B0609030804020204" pitchFamily="49" charset="0"/>
              </a:rPr>
              <a:t>"sum of %s </a:t>
            </a:r>
            <a:r>
              <a:rPr lang="pl-PL" sz="1400" dirty="0" err="1">
                <a:solidFill>
                  <a:srgbClr val="CE9178"/>
                </a:solidFill>
                <a:latin typeface="Menlo" panose="020B0609030804020204" pitchFamily="49" charset="0"/>
              </a:rPr>
              <a:t>is</a:t>
            </a:r>
            <a:r>
              <a:rPr lang="pl-PL" sz="1400" dirty="0">
                <a:solidFill>
                  <a:srgbClr val="CE9178"/>
                </a:solidFill>
                <a:latin typeface="Menlo" panose="020B0609030804020204" pitchFamily="49" charset="0"/>
              </a:rPr>
              <a:t>: %v </a:t>
            </a:r>
            <a:r>
              <a:rPr lang="pl-PL" sz="1400" dirty="0">
                <a:solidFill>
                  <a:srgbClr val="D7BA7D"/>
                </a:solidFill>
                <a:latin typeface="Menlo" panose="020B0609030804020204" pitchFamily="49" charset="0"/>
              </a:rPr>
              <a:t>\n</a:t>
            </a:r>
            <a:r>
              <a:rPr lang="pl-PL" sz="1400" dirty="0">
                <a:solidFill>
                  <a:srgbClr val="CE9178"/>
                </a:solidFill>
                <a:latin typeface="Menlo" panose="020B0609030804020204" pitchFamily="49" charset="0"/>
              </a:rPr>
              <a:t>"</a:t>
            </a:r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, </a:t>
            </a:r>
            <a:r>
              <a:rPr lang="pl-PL" sz="1400" dirty="0" err="1">
                <a:solidFill>
                  <a:srgbClr val="D4D4D4"/>
                </a:solidFill>
                <a:latin typeface="Menlo" panose="020B0609030804020204" pitchFamily="49" charset="0"/>
              </a:rPr>
              <a:t>valStr</a:t>
            </a:r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, </a:t>
            </a:r>
            <a:r>
              <a:rPr lang="pl-PL" sz="1400" dirty="0" err="1">
                <a:solidFill>
                  <a:srgbClr val="D4D4D4"/>
                </a:solidFill>
                <a:latin typeface="Menlo" panose="020B0609030804020204" pitchFamily="49" charset="0"/>
              </a:rPr>
              <a:t>vals</a:t>
            </a:r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)</a:t>
            </a:r>
          </a:p>
          <a:p>
            <a:pPr marL="0" indent="0">
              <a:spcBef>
                <a:spcPts val="200"/>
              </a:spcBef>
              <a:buNone/>
            </a:pPr>
            <a:b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</a:br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    </a:t>
            </a:r>
            <a:r>
              <a:rPr lang="pl-PL" sz="1400" dirty="0" err="1">
                <a:solidFill>
                  <a:srgbClr val="D4D4D4"/>
                </a:solidFill>
                <a:latin typeface="Menlo" panose="020B0609030804020204" pitchFamily="49" charset="0"/>
              </a:rPr>
              <a:t>w.</a:t>
            </a:r>
            <a:r>
              <a:rPr lang="pl-PL" sz="1400" dirty="0" err="1">
                <a:solidFill>
                  <a:srgbClr val="DCDCAA"/>
                </a:solidFill>
                <a:latin typeface="Menlo" panose="020B0609030804020204" pitchFamily="49" charset="0"/>
              </a:rPr>
              <a:t>Write</a:t>
            </a:r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([]</a:t>
            </a:r>
            <a:r>
              <a:rPr lang="pl-PL" sz="1400" dirty="0" err="1">
                <a:solidFill>
                  <a:srgbClr val="DCDCAA"/>
                </a:solidFill>
                <a:latin typeface="Menlo" panose="020B0609030804020204" pitchFamily="49" charset="0"/>
              </a:rPr>
              <a:t>byte</a:t>
            </a:r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(</a:t>
            </a:r>
            <a:r>
              <a:rPr lang="pl-PL" sz="1400" dirty="0">
                <a:solidFill>
                  <a:srgbClr val="CE9178"/>
                </a:solidFill>
                <a:latin typeface="Menlo" panose="020B0609030804020204" pitchFamily="49" charset="0"/>
              </a:rPr>
              <a:t>"</a:t>
            </a:r>
            <a:r>
              <a:rPr lang="pl-PL" sz="1400" dirty="0" err="1">
                <a:solidFill>
                  <a:srgbClr val="CE9178"/>
                </a:solidFill>
                <a:latin typeface="Menlo" panose="020B0609030804020204" pitchFamily="49" charset="0"/>
              </a:rPr>
              <a:t>results</a:t>
            </a:r>
            <a:r>
              <a:rPr lang="pl-PL" sz="1400" dirty="0">
                <a:solidFill>
                  <a:srgbClr val="CE9178"/>
                </a:solidFill>
                <a:latin typeface="Menlo" panose="020B0609030804020204" pitchFamily="49" charset="0"/>
              </a:rPr>
              <a:t>: </a:t>
            </a:r>
            <a:r>
              <a:rPr lang="pl-PL" sz="1400" dirty="0">
                <a:solidFill>
                  <a:srgbClr val="D7BA7D"/>
                </a:solidFill>
                <a:latin typeface="Menlo" panose="020B0609030804020204" pitchFamily="49" charset="0"/>
              </a:rPr>
              <a:t>\n</a:t>
            </a:r>
            <a:r>
              <a:rPr lang="pl-PL" sz="1400" dirty="0">
                <a:solidFill>
                  <a:srgbClr val="CE9178"/>
                </a:solidFill>
                <a:latin typeface="Menlo" panose="020B0609030804020204" pitchFamily="49" charset="0"/>
              </a:rPr>
              <a:t>"</a:t>
            </a:r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))</a:t>
            </a:r>
          </a:p>
          <a:p>
            <a:pPr marL="0" indent="0">
              <a:spcBef>
                <a:spcPts val="200"/>
              </a:spcBef>
              <a:buNone/>
            </a:pPr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    </a:t>
            </a:r>
            <a:r>
              <a:rPr lang="pl-PL" sz="1400" dirty="0" err="1">
                <a:solidFill>
                  <a:srgbClr val="D4D4D4"/>
                </a:solidFill>
                <a:latin typeface="Menlo" panose="020B0609030804020204" pitchFamily="49" charset="0"/>
              </a:rPr>
              <a:t>fmt.</a:t>
            </a:r>
            <a:r>
              <a:rPr lang="pl-PL" sz="1400" dirty="0" err="1">
                <a:solidFill>
                  <a:srgbClr val="DCDCAA"/>
                </a:solidFill>
                <a:latin typeface="Menlo" panose="020B0609030804020204" pitchFamily="49" charset="0"/>
              </a:rPr>
              <a:t>Fprintf</a:t>
            </a:r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(w, </a:t>
            </a:r>
            <a:r>
              <a:rPr lang="pl-PL" sz="1400" dirty="0">
                <a:solidFill>
                  <a:srgbClr val="CE9178"/>
                </a:solidFill>
                <a:latin typeface="Menlo" panose="020B0609030804020204" pitchFamily="49" charset="0"/>
              </a:rPr>
              <a:t>"sum of %v </a:t>
            </a:r>
            <a:r>
              <a:rPr lang="pl-PL" sz="1400" dirty="0" err="1">
                <a:solidFill>
                  <a:srgbClr val="CE9178"/>
                </a:solidFill>
                <a:latin typeface="Menlo" panose="020B0609030804020204" pitchFamily="49" charset="0"/>
              </a:rPr>
              <a:t>is</a:t>
            </a:r>
            <a:r>
              <a:rPr lang="pl-PL" sz="1400" dirty="0">
                <a:solidFill>
                  <a:srgbClr val="CE9178"/>
                </a:solidFill>
                <a:latin typeface="Menlo" panose="020B0609030804020204" pitchFamily="49" charset="0"/>
              </a:rPr>
              <a:t> %f</a:t>
            </a:r>
            <a:r>
              <a:rPr lang="pl-PL" sz="1400" dirty="0">
                <a:solidFill>
                  <a:srgbClr val="D7BA7D"/>
                </a:solidFill>
                <a:latin typeface="Menlo" panose="020B0609030804020204" pitchFamily="49" charset="0"/>
              </a:rPr>
              <a:t>\n</a:t>
            </a:r>
            <a:r>
              <a:rPr lang="pl-PL" sz="1400" dirty="0">
                <a:solidFill>
                  <a:srgbClr val="CE9178"/>
                </a:solidFill>
                <a:latin typeface="Menlo" panose="020B0609030804020204" pitchFamily="49" charset="0"/>
              </a:rPr>
              <a:t>"</a:t>
            </a:r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, </a:t>
            </a:r>
            <a:r>
              <a:rPr lang="pl-PL" sz="1400" dirty="0" err="1">
                <a:solidFill>
                  <a:srgbClr val="D4D4D4"/>
                </a:solidFill>
                <a:latin typeface="Menlo" panose="020B0609030804020204" pitchFamily="49" charset="0"/>
              </a:rPr>
              <a:t>valStr</a:t>
            </a:r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, </a:t>
            </a:r>
            <a:r>
              <a:rPr lang="pl-PL" sz="1400" dirty="0" err="1">
                <a:solidFill>
                  <a:srgbClr val="D4D4D4"/>
                </a:solidFill>
                <a:latin typeface="Menlo" panose="020B0609030804020204" pitchFamily="49" charset="0"/>
              </a:rPr>
              <a:t>acc</a:t>
            </a:r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)</a:t>
            </a:r>
          </a:p>
          <a:p>
            <a:pPr marL="0" indent="0">
              <a:spcBef>
                <a:spcPts val="200"/>
              </a:spcBef>
              <a:buNone/>
            </a:pPr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}</a:t>
            </a:r>
          </a:p>
          <a:p>
            <a:pPr marL="0" indent="0">
              <a:spcBef>
                <a:spcPts val="200"/>
              </a:spcBef>
              <a:buNone/>
            </a:pPr>
            <a:endParaRPr lang="en-US" sz="1400" dirty="0">
              <a:solidFill>
                <a:srgbClr val="D4D4D4"/>
              </a:solidFill>
              <a:latin typeface="Menlo" charset="0"/>
            </a:endParaRPr>
          </a:p>
        </p:txBody>
      </p:sp>
      <p:sp>
        <p:nvSpPr>
          <p:cNvPr id="5" name="Left Arrow 4">
            <a:extLst>
              <a:ext uri="{FF2B5EF4-FFF2-40B4-BE49-F238E27FC236}">
                <a16:creationId xmlns:a16="http://schemas.microsoft.com/office/drawing/2014/main" id="{771671C6-50A0-934E-B98B-703CEB9E690A}"/>
              </a:ext>
            </a:extLst>
          </p:cNvPr>
          <p:cNvSpPr/>
          <p:nvPr/>
        </p:nvSpPr>
        <p:spPr>
          <a:xfrm>
            <a:off x="6274340" y="1951207"/>
            <a:ext cx="2898842" cy="194553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7" name="Left Arrow 6">
            <a:extLst>
              <a:ext uri="{FF2B5EF4-FFF2-40B4-BE49-F238E27FC236}">
                <a16:creationId xmlns:a16="http://schemas.microsoft.com/office/drawing/2014/main" id="{15C1D003-416C-3648-9742-267EAE7A708D}"/>
              </a:ext>
            </a:extLst>
          </p:cNvPr>
          <p:cNvSpPr/>
          <p:nvPr/>
        </p:nvSpPr>
        <p:spPr>
          <a:xfrm>
            <a:off x="8881353" y="3234447"/>
            <a:ext cx="291830" cy="194553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8" name="Left Arrow 7">
            <a:extLst>
              <a:ext uri="{FF2B5EF4-FFF2-40B4-BE49-F238E27FC236}">
                <a16:creationId xmlns:a16="http://schemas.microsoft.com/office/drawing/2014/main" id="{6732FAD7-90CB-C04E-9ADC-306B3BB9A09E}"/>
              </a:ext>
            </a:extLst>
          </p:cNvPr>
          <p:cNvSpPr/>
          <p:nvPr/>
        </p:nvSpPr>
        <p:spPr>
          <a:xfrm>
            <a:off x="6828817" y="3895116"/>
            <a:ext cx="2344364" cy="185231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9" name="Left Arrow 8">
            <a:extLst>
              <a:ext uri="{FF2B5EF4-FFF2-40B4-BE49-F238E27FC236}">
                <a16:creationId xmlns:a16="http://schemas.microsoft.com/office/drawing/2014/main" id="{66163F9F-EEEA-8647-A894-C92B4BC7B91D}"/>
              </a:ext>
            </a:extLst>
          </p:cNvPr>
          <p:cNvSpPr/>
          <p:nvPr/>
        </p:nvSpPr>
        <p:spPr>
          <a:xfrm>
            <a:off x="8249056" y="4760069"/>
            <a:ext cx="924126" cy="194553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E37E76F-7E32-B040-A3E0-E41384118EA3}"/>
              </a:ext>
            </a:extLst>
          </p:cNvPr>
          <p:cNvSpPr/>
          <p:nvPr/>
        </p:nvSpPr>
        <p:spPr>
          <a:xfrm>
            <a:off x="9075902" y="1410510"/>
            <a:ext cx="97279" cy="407588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D89710E-3020-3741-B207-642774E2898E}"/>
              </a:ext>
            </a:extLst>
          </p:cNvPr>
          <p:cNvSpPr txBox="1"/>
          <p:nvPr/>
        </p:nvSpPr>
        <p:spPr>
          <a:xfrm>
            <a:off x="9299627" y="2828835"/>
            <a:ext cx="1944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sz="2400" dirty="0" err="1"/>
              <a:t>That’s</a:t>
            </a:r>
            <a:r>
              <a:rPr lang="pl-PL" sz="2400" dirty="0"/>
              <a:t> </a:t>
            </a:r>
            <a:r>
              <a:rPr lang="pl-PL" sz="2400" dirty="0" err="1"/>
              <a:t>what</a:t>
            </a:r>
            <a:r>
              <a:rPr lang="pl-PL" sz="2400" dirty="0"/>
              <a:t> real HACKER </a:t>
            </a:r>
            <a:r>
              <a:rPr lang="pl-PL" sz="2400" dirty="0" err="1"/>
              <a:t>does</a:t>
            </a:r>
            <a:r>
              <a:rPr lang="pl-PL" sz="2400" dirty="0"/>
              <a:t> !!!!!!!!</a:t>
            </a:r>
          </a:p>
        </p:txBody>
      </p:sp>
      <p:sp>
        <p:nvSpPr>
          <p:cNvPr id="3" name="Left Arrow 2">
            <a:extLst>
              <a:ext uri="{FF2B5EF4-FFF2-40B4-BE49-F238E27FC236}">
                <a16:creationId xmlns:a16="http://schemas.microsoft.com/office/drawing/2014/main" id="{CE593DB1-A038-1940-9939-28385CA5CCC4}"/>
              </a:ext>
            </a:extLst>
          </p:cNvPr>
          <p:cNvSpPr/>
          <p:nvPr/>
        </p:nvSpPr>
        <p:spPr>
          <a:xfrm>
            <a:off x="5719864" y="1332284"/>
            <a:ext cx="3453317" cy="194553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10" name="Left Arrow 9">
            <a:extLst>
              <a:ext uri="{FF2B5EF4-FFF2-40B4-BE49-F238E27FC236}">
                <a16:creationId xmlns:a16="http://schemas.microsoft.com/office/drawing/2014/main" id="{2392FD71-59E0-F249-92BF-8BF451A3FFAF}"/>
              </a:ext>
            </a:extLst>
          </p:cNvPr>
          <p:cNvSpPr/>
          <p:nvPr/>
        </p:nvSpPr>
        <p:spPr>
          <a:xfrm>
            <a:off x="6546715" y="5402094"/>
            <a:ext cx="2626466" cy="194553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4359177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7" grpId="0" animBg="1"/>
      <p:bldP spid="8" grpId="0" animBg="1"/>
      <p:bldP spid="9" grpId="0" animBg="1"/>
      <p:bldP spid="4" grpId="0" animBg="1"/>
      <p:bldP spid="12" grpId="0"/>
      <p:bldP spid="3" grpId="0" animBg="1"/>
      <p:bldP spid="10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15DE301-1BF7-2C4B-8D10-7C6037B7047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 t="7163" b="8567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FB55E30-27AE-5A48-8C08-DED19B25952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2"/>
            <a:ext cx="9144000" cy="2900518"/>
          </a:xfrm>
        </p:spPr>
        <p:txBody>
          <a:bodyPr>
            <a:normAutofit/>
          </a:bodyPr>
          <a:lstStyle/>
          <a:p>
            <a:r>
              <a:rPr lang="pl-PL" dirty="0">
                <a:solidFill>
                  <a:srgbClr val="FFFFFF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We </a:t>
            </a:r>
            <a:r>
              <a:rPr lang="pl-PL" dirty="0" err="1">
                <a:solidFill>
                  <a:srgbClr val="FFFFFF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can</a:t>
            </a:r>
            <a:r>
              <a:rPr lang="pl-PL" dirty="0">
                <a:solidFill>
                  <a:srgbClr val="FFFFFF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 do </a:t>
            </a:r>
            <a:r>
              <a:rPr lang="pl-PL" dirty="0" err="1">
                <a:solidFill>
                  <a:srgbClr val="FFFFFF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better</a:t>
            </a:r>
            <a:endParaRPr lang="pl-PL" dirty="0">
              <a:solidFill>
                <a:srgbClr val="FFFFFF"/>
              </a:solidFill>
              <a:latin typeface="Roboto Medium" panose="02000000000000000000" pitchFamily="2" charset="0"/>
              <a:ea typeface="Roboto Medium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0795490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705040-D846-7D44-BBA1-762CAF23B8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l-PL" dirty="0">
                <a:latin typeface="Roboto Medium" panose="02000000000000000000" pitchFamily="2" charset="0"/>
                <a:ea typeface="Roboto Medium" panose="02000000000000000000" pitchFamily="2" charset="0"/>
              </a:rPr>
              <a:t>Go </a:t>
            </a:r>
            <a:r>
              <a:rPr lang="pl-PL" dirty="0" err="1">
                <a:latin typeface="Roboto Medium" panose="02000000000000000000" pitchFamily="2" charset="0"/>
                <a:ea typeface="Roboto Medium" panose="02000000000000000000" pitchFamily="2" charset="0"/>
              </a:rPr>
              <a:t>users</a:t>
            </a:r>
            <a:r>
              <a:rPr lang="pl-PL" dirty="0">
                <a:latin typeface="Roboto Medium" panose="02000000000000000000" pitchFamily="2" charset="0"/>
                <a:ea typeface="Roboto Medium" panose="02000000000000000000" pitchFamily="2" charset="0"/>
              </a:rPr>
              <a:t> </a:t>
            </a:r>
            <a:r>
              <a:rPr lang="pl-PL" dirty="0" err="1">
                <a:latin typeface="Roboto Medium" panose="02000000000000000000" pitchFamily="2" charset="0"/>
                <a:ea typeface="Roboto Medium" panose="02000000000000000000" pitchFamily="2" charset="0"/>
              </a:rPr>
              <a:t>mostly</a:t>
            </a:r>
            <a:r>
              <a:rPr lang="pl-PL" dirty="0">
                <a:latin typeface="Roboto Medium" panose="02000000000000000000" pitchFamily="2" charset="0"/>
                <a:ea typeface="Roboto Medium" panose="02000000000000000000" pitchFamily="2" charset="0"/>
              </a:rPr>
              <a:t> </a:t>
            </a:r>
            <a:r>
              <a:rPr lang="pl-PL" dirty="0" err="1">
                <a:latin typeface="Roboto Medium" panose="02000000000000000000" pitchFamily="2" charset="0"/>
                <a:ea typeface="Roboto Medium" panose="02000000000000000000" pitchFamily="2" charset="0"/>
              </a:rPr>
              <a:t>use</a:t>
            </a:r>
            <a:r>
              <a:rPr lang="pl-PL" dirty="0">
                <a:latin typeface="Roboto Medium" panose="02000000000000000000" pitchFamily="2" charset="0"/>
                <a:ea typeface="Roboto Medium" panose="02000000000000000000" pitchFamily="2" charset="0"/>
              </a:rPr>
              <a:t> the </a:t>
            </a:r>
            <a:r>
              <a:rPr lang="pl-PL" dirty="0" err="1">
                <a:latin typeface="Roboto Medium" panose="02000000000000000000" pitchFamily="2" charset="0"/>
                <a:ea typeface="Roboto Medium" panose="02000000000000000000" pitchFamily="2" charset="0"/>
              </a:rPr>
              <a:t>following</a:t>
            </a:r>
            <a:r>
              <a:rPr lang="pl-PL" dirty="0">
                <a:latin typeface="Roboto Medium" panose="02000000000000000000" pitchFamily="2" charset="0"/>
                <a:ea typeface="Roboto Medium" panose="02000000000000000000" pitchFamily="2" charset="0"/>
              </a:rPr>
              <a:t> </a:t>
            </a:r>
            <a:r>
              <a:rPr lang="pl-PL" dirty="0" err="1">
                <a:latin typeface="Roboto Medium" panose="02000000000000000000" pitchFamily="2" charset="0"/>
                <a:ea typeface="Roboto Medium" panose="02000000000000000000" pitchFamily="2" charset="0"/>
              </a:rPr>
              <a:t>debuggers</a:t>
            </a:r>
            <a:endParaRPr lang="pl-PL" dirty="0">
              <a:latin typeface="Roboto Medium" panose="02000000000000000000" pitchFamily="2" charset="0"/>
              <a:ea typeface="Roboto Medium" panose="02000000000000000000" pitchFamily="2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DF3E2F-0936-654D-8024-77EA7FFE00E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84443"/>
            <a:ext cx="10515600" cy="4192520"/>
          </a:xfrm>
        </p:spPr>
        <p:txBody>
          <a:bodyPr>
            <a:normAutofit/>
          </a:bodyPr>
          <a:lstStyle/>
          <a:p>
            <a:r>
              <a:rPr lang="pl-PL" dirty="0">
                <a:hlinkClick r:id="rId2"/>
              </a:rPr>
              <a:t>GDB</a:t>
            </a:r>
            <a:r>
              <a:rPr lang="pl-PL" dirty="0"/>
              <a:t>: Go </a:t>
            </a:r>
            <a:r>
              <a:rPr lang="pl-PL" dirty="0" err="1"/>
              <a:t>provides</a:t>
            </a:r>
            <a:r>
              <a:rPr lang="pl-PL" dirty="0"/>
              <a:t> GDB </a:t>
            </a:r>
            <a:r>
              <a:rPr lang="pl-PL" dirty="0" err="1"/>
              <a:t>support</a:t>
            </a:r>
            <a:r>
              <a:rPr lang="pl-PL" dirty="0"/>
              <a:t> via the standard Go </a:t>
            </a:r>
            <a:r>
              <a:rPr lang="pl-PL" dirty="0" err="1"/>
              <a:t>compiler</a:t>
            </a:r>
            <a:r>
              <a:rPr lang="pl-PL" dirty="0"/>
              <a:t> and </a:t>
            </a:r>
            <a:r>
              <a:rPr lang="pl-PL" dirty="0" err="1"/>
              <a:t>Gccgo</a:t>
            </a:r>
            <a:r>
              <a:rPr lang="pl-PL" dirty="0"/>
              <a:t>. The </a:t>
            </a:r>
            <a:r>
              <a:rPr lang="pl-PL" dirty="0" err="1"/>
              <a:t>stack</a:t>
            </a:r>
            <a:r>
              <a:rPr lang="pl-PL" dirty="0"/>
              <a:t> management, </a:t>
            </a:r>
            <a:r>
              <a:rPr lang="pl-PL" dirty="0" err="1"/>
              <a:t>threading</a:t>
            </a:r>
            <a:r>
              <a:rPr lang="pl-PL" dirty="0"/>
              <a:t>, and </a:t>
            </a:r>
            <a:r>
              <a:rPr lang="pl-PL" dirty="0" err="1"/>
              <a:t>runtime</a:t>
            </a:r>
            <a:r>
              <a:rPr lang="pl-PL" dirty="0"/>
              <a:t> </a:t>
            </a:r>
            <a:r>
              <a:rPr lang="pl-PL" dirty="0" err="1"/>
              <a:t>contain</a:t>
            </a:r>
            <a:r>
              <a:rPr lang="pl-PL" dirty="0"/>
              <a:t> </a:t>
            </a:r>
            <a:r>
              <a:rPr lang="pl-PL" dirty="0" err="1"/>
              <a:t>aspects</a:t>
            </a:r>
            <a:r>
              <a:rPr lang="pl-PL" dirty="0"/>
              <a:t> </a:t>
            </a:r>
            <a:r>
              <a:rPr lang="pl-PL" dirty="0" err="1"/>
              <a:t>that</a:t>
            </a:r>
            <a:r>
              <a:rPr lang="pl-PL" dirty="0"/>
              <a:t> </a:t>
            </a:r>
            <a:r>
              <a:rPr lang="pl-PL" dirty="0" err="1"/>
              <a:t>differ</a:t>
            </a:r>
            <a:r>
              <a:rPr lang="pl-PL" dirty="0"/>
              <a:t> </a:t>
            </a:r>
            <a:r>
              <a:rPr lang="pl-PL" dirty="0" err="1"/>
              <a:t>enough</a:t>
            </a:r>
            <a:r>
              <a:rPr lang="pl-PL" dirty="0"/>
              <a:t> from the </a:t>
            </a:r>
            <a:r>
              <a:rPr lang="pl-PL" dirty="0" err="1"/>
              <a:t>execution</a:t>
            </a:r>
            <a:r>
              <a:rPr lang="pl-PL" dirty="0"/>
              <a:t> model GDB </a:t>
            </a:r>
            <a:r>
              <a:rPr lang="pl-PL" dirty="0" err="1"/>
              <a:t>expects</a:t>
            </a:r>
            <a:r>
              <a:rPr lang="pl-PL" dirty="0"/>
              <a:t> </a:t>
            </a:r>
            <a:r>
              <a:rPr lang="pl-PL" dirty="0" err="1"/>
              <a:t>that</a:t>
            </a:r>
            <a:r>
              <a:rPr lang="pl-PL" dirty="0"/>
              <a:t> </a:t>
            </a:r>
            <a:r>
              <a:rPr lang="pl-PL" dirty="0" err="1"/>
              <a:t>they</a:t>
            </a:r>
            <a:r>
              <a:rPr lang="pl-PL" dirty="0"/>
              <a:t> </a:t>
            </a:r>
            <a:r>
              <a:rPr lang="pl-PL" dirty="0" err="1"/>
              <a:t>can</a:t>
            </a:r>
            <a:r>
              <a:rPr lang="pl-PL" dirty="0"/>
              <a:t> </a:t>
            </a:r>
            <a:r>
              <a:rPr lang="pl-PL" dirty="0" err="1"/>
              <a:t>confuse</a:t>
            </a:r>
            <a:r>
              <a:rPr lang="pl-PL" dirty="0"/>
              <a:t> the </a:t>
            </a:r>
            <a:r>
              <a:rPr lang="pl-PL" dirty="0" err="1"/>
              <a:t>debugger</a:t>
            </a:r>
            <a:r>
              <a:rPr lang="pl-PL" dirty="0"/>
              <a:t>, </a:t>
            </a:r>
            <a:r>
              <a:rPr lang="pl-PL" dirty="0" err="1"/>
              <a:t>even</a:t>
            </a:r>
            <a:r>
              <a:rPr lang="pl-PL" dirty="0"/>
              <a:t> </a:t>
            </a:r>
            <a:r>
              <a:rPr lang="pl-PL" dirty="0" err="1"/>
              <a:t>when</a:t>
            </a:r>
            <a:r>
              <a:rPr lang="pl-PL" dirty="0"/>
              <a:t> the program </a:t>
            </a:r>
            <a:r>
              <a:rPr lang="pl-PL" dirty="0" err="1"/>
              <a:t>is</a:t>
            </a:r>
            <a:r>
              <a:rPr lang="pl-PL" dirty="0"/>
              <a:t> </a:t>
            </a:r>
            <a:r>
              <a:rPr lang="pl-PL" dirty="0" err="1"/>
              <a:t>compiled</a:t>
            </a:r>
            <a:r>
              <a:rPr lang="pl-PL" dirty="0"/>
              <a:t> with </a:t>
            </a:r>
            <a:r>
              <a:rPr lang="pl-PL" dirty="0" err="1"/>
              <a:t>gccgo</a:t>
            </a:r>
            <a:r>
              <a:rPr lang="pl-PL" dirty="0"/>
              <a:t>.</a:t>
            </a:r>
          </a:p>
          <a:p>
            <a:r>
              <a:rPr lang="pl-PL" dirty="0">
                <a:hlinkClick r:id="rId3"/>
              </a:rPr>
              <a:t>Delve</a:t>
            </a:r>
            <a:r>
              <a:rPr lang="pl-PL" dirty="0"/>
              <a:t>: Delve </a:t>
            </a:r>
            <a:r>
              <a:rPr lang="pl-PL" dirty="0" err="1"/>
              <a:t>is</a:t>
            </a:r>
            <a:r>
              <a:rPr lang="pl-PL" dirty="0"/>
              <a:t> a </a:t>
            </a:r>
            <a:r>
              <a:rPr lang="pl-PL" dirty="0" err="1"/>
              <a:t>debugger</a:t>
            </a:r>
            <a:r>
              <a:rPr lang="pl-PL" dirty="0"/>
              <a:t> for the Go </a:t>
            </a:r>
            <a:r>
              <a:rPr lang="pl-PL" dirty="0" err="1"/>
              <a:t>programming</a:t>
            </a:r>
            <a:r>
              <a:rPr lang="pl-PL" dirty="0"/>
              <a:t> </a:t>
            </a:r>
            <a:r>
              <a:rPr lang="pl-PL" dirty="0" err="1"/>
              <a:t>language</a:t>
            </a:r>
            <a:r>
              <a:rPr lang="pl-PL" dirty="0"/>
              <a:t>. It </a:t>
            </a:r>
            <a:r>
              <a:rPr lang="pl-PL" dirty="0" err="1"/>
              <a:t>has</a:t>
            </a:r>
            <a:r>
              <a:rPr lang="pl-PL" dirty="0"/>
              <a:t> </a:t>
            </a:r>
            <a:r>
              <a:rPr lang="pl-PL" dirty="0" err="1"/>
              <a:t>support</a:t>
            </a:r>
            <a:r>
              <a:rPr lang="pl-PL" dirty="0"/>
              <a:t> for </a:t>
            </a:r>
            <a:r>
              <a:rPr lang="pl-PL" dirty="0" err="1"/>
              <a:t>Go’s</a:t>
            </a:r>
            <a:r>
              <a:rPr lang="pl-PL" dirty="0"/>
              <a:t> </a:t>
            </a:r>
            <a:r>
              <a:rPr lang="pl-PL" dirty="0" err="1"/>
              <a:t>runtime</a:t>
            </a:r>
            <a:r>
              <a:rPr lang="pl-PL" dirty="0"/>
              <a:t> </a:t>
            </a:r>
            <a:r>
              <a:rPr lang="pl-PL" dirty="0" err="1"/>
              <a:t>concepts</a:t>
            </a:r>
            <a:r>
              <a:rPr lang="pl-PL" dirty="0"/>
              <a:t> and </a:t>
            </a:r>
            <a:r>
              <a:rPr lang="pl-PL" dirty="0" err="1"/>
              <a:t>built</a:t>
            </a:r>
            <a:r>
              <a:rPr lang="pl-PL" dirty="0"/>
              <a:t>-in </a:t>
            </a:r>
            <a:r>
              <a:rPr lang="pl-PL" dirty="0" err="1"/>
              <a:t>types</a:t>
            </a:r>
            <a:r>
              <a:rPr lang="pl-PL" dirty="0"/>
              <a:t>. Delve </a:t>
            </a:r>
            <a:r>
              <a:rPr lang="pl-PL" dirty="0" err="1"/>
              <a:t>is</a:t>
            </a:r>
            <a:r>
              <a:rPr lang="pl-PL" dirty="0"/>
              <a:t> </a:t>
            </a:r>
            <a:r>
              <a:rPr lang="pl-PL" dirty="0" err="1"/>
              <a:t>trying</a:t>
            </a:r>
            <a:r>
              <a:rPr lang="pl-PL" dirty="0"/>
              <a:t> to be a </a:t>
            </a:r>
            <a:r>
              <a:rPr lang="pl-PL" dirty="0" err="1"/>
              <a:t>fully</a:t>
            </a:r>
            <a:r>
              <a:rPr lang="pl-PL" dirty="0"/>
              <a:t> </a:t>
            </a:r>
            <a:r>
              <a:rPr lang="pl-PL" dirty="0" err="1"/>
              <a:t>featured</a:t>
            </a:r>
            <a:r>
              <a:rPr lang="pl-PL" dirty="0"/>
              <a:t> </a:t>
            </a:r>
            <a:r>
              <a:rPr lang="pl-PL" dirty="0" err="1"/>
              <a:t>reliable</a:t>
            </a:r>
            <a:r>
              <a:rPr lang="pl-PL" dirty="0"/>
              <a:t> </a:t>
            </a:r>
            <a:r>
              <a:rPr lang="pl-PL" dirty="0" err="1"/>
              <a:t>debugger</a:t>
            </a:r>
            <a:r>
              <a:rPr lang="pl-PL" dirty="0"/>
              <a:t> for Go </a:t>
            </a:r>
            <a:r>
              <a:rPr lang="pl-PL" dirty="0" err="1"/>
              <a:t>programs</a:t>
            </a:r>
            <a:r>
              <a:rPr lang="pl-PL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2823731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705040-D846-7D44-BBA1-762CAF23B8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41390"/>
            <a:ext cx="10515600" cy="704918"/>
          </a:xfrm>
        </p:spPr>
        <p:txBody>
          <a:bodyPr/>
          <a:lstStyle/>
          <a:p>
            <a:pPr algn="ctr"/>
            <a:r>
              <a:rPr lang="pl-PL" dirty="0">
                <a:latin typeface="Roboto Medium" panose="02000000000000000000" pitchFamily="2" charset="0"/>
                <a:ea typeface="Roboto Medium" panose="02000000000000000000" pitchFamily="2" charset="0"/>
              </a:rPr>
              <a:t>GDB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CDBA436-6B00-7645-90A1-223AABF01F3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8465" y="0"/>
            <a:ext cx="11435069" cy="6858000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C64C8A47-7A85-1B43-9FB1-D1247EF72469}"/>
              </a:ext>
            </a:extLst>
          </p:cNvPr>
          <p:cNvSpPr/>
          <p:nvPr/>
        </p:nvSpPr>
        <p:spPr>
          <a:xfrm>
            <a:off x="-1" y="0"/>
            <a:ext cx="12191999" cy="4260715"/>
          </a:xfrm>
          <a:prstGeom prst="rect">
            <a:avLst/>
          </a:prstGeom>
          <a:solidFill>
            <a:schemeClr val="bg1">
              <a:lumMod val="95000"/>
              <a:lumOff val="5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B08C7BF0-127F-634C-8BA4-50F78788E8DF}"/>
              </a:ext>
            </a:extLst>
          </p:cNvPr>
          <p:cNvSpPr/>
          <p:nvPr/>
        </p:nvSpPr>
        <p:spPr>
          <a:xfrm>
            <a:off x="6819089" y="4260716"/>
            <a:ext cx="5372912" cy="223735"/>
          </a:xfrm>
          <a:prstGeom prst="rect">
            <a:avLst/>
          </a:prstGeom>
          <a:solidFill>
            <a:schemeClr val="bg1">
              <a:lumMod val="95000"/>
              <a:lumOff val="5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BC7B72CB-7059-BA42-A516-6739B94775C8}"/>
              </a:ext>
            </a:extLst>
          </p:cNvPr>
          <p:cNvSpPr/>
          <p:nvPr/>
        </p:nvSpPr>
        <p:spPr>
          <a:xfrm>
            <a:off x="378465" y="4484452"/>
            <a:ext cx="11813534" cy="953310"/>
          </a:xfrm>
          <a:prstGeom prst="rect">
            <a:avLst/>
          </a:prstGeom>
          <a:solidFill>
            <a:schemeClr val="bg1">
              <a:lumMod val="95000"/>
              <a:lumOff val="5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04346B7E-6DEB-5744-806B-10E888D4BC6A}"/>
              </a:ext>
            </a:extLst>
          </p:cNvPr>
          <p:cNvSpPr/>
          <p:nvPr/>
        </p:nvSpPr>
        <p:spPr>
          <a:xfrm>
            <a:off x="4314925" y="5437762"/>
            <a:ext cx="7877073" cy="223736"/>
          </a:xfrm>
          <a:prstGeom prst="rect">
            <a:avLst/>
          </a:prstGeom>
          <a:solidFill>
            <a:schemeClr val="bg1">
              <a:lumMod val="95000"/>
              <a:lumOff val="5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CEDFFB4-A523-8F46-B85F-EBFBD1D6507F}"/>
              </a:ext>
            </a:extLst>
          </p:cNvPr>
          <p:cNvSpPr/>
          <p:nvPr/>
        </p:nvSpPr>
        <p:spPr>
          <a:xfrm>
            <a:off x="378464" y="5661498"/>
            <a:ext cx="11813535" cy="1196502"/>
          </a:xfrm>
          <a:prstGeom prst="rect">
            <a:avLst/>
          </a:prstGeom>
          <a:solidFill>
            <a:schemeClr val="bg1">
              <a:lumMod val="95000"/>
              <a:lumOff val="5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272A9D62-32C8-3045-BD0A-E2EC8E2E6B8F}"/>
              </a:ext>
            </a:extLst>
          </p:cNvPr>
          <p:cNvSpPr/>
          <p:nvPr/>
        </p:nvSpPr>
        <p:spPr>
          <a:xfrm>
            <a:off x="0" y="4260714"/>
            <a:ext cx="378463" cy="2597285"/>
          </a:xfrm>
          <a:prstGeom prst="rect">
            <a:avLst/>
          </a:prstGeom>
          <a:solidFill>
            <a:schemeClr val="bg1">
              <a:lumMod val="95000"/>
              <a:lumOff val="5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1891711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  <p:bldP spid="10" grpId="0" animBg="1"/>
      <p:bldP spid="11" grpId="0" animBg="1"/>
      <p:bldP spid="12" grpId="0" animBg="1"/>
      <p:bldP spid="13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50000"/>
            <a:lumOff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DF3E2F-0936-654D-8024-77EA7FFE00E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84443"/>
            <a:ext cx="10515600" cy="4192520"/>
          </a:xfrm>
        </p:spPr>
        <p:txBody>
          <a:bodyPr>
            <a:normAutofit/>
          </a:bodyPr>
          <a:lstStyle/>
          <a:p>
            <a:endParaRPr lang="pl-PL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6825BAB6-BA4A-5548-8444-D7604C3BBB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l-PL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1EC0C8D-A2A4-C441-ACBC-B597A2BBBD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84184" y="2358476"/>
            <a:ext cx="7423632" cy="2141047"/>
          </a:xfrm>
          <a:prstGeom prst="rect">
            <a:avLst/>
          </a:prstGeom>
          <a:effectLst>
            <a:outerShdw blurRad="50800" dist="50800" dir="5400000" algn="ctr" rotWithShape="0">
              <a:srgbClr val="000000"/>
            </a:outerShdw>
          </a:effectLst>
        </p:spPr>
      </p:pic>
    </p:spTree>
    <p:extLst>
      <p:ext uri="{BB962C8B-B14F-4D97-AF65-F5344CB8AC3E}">
        <p14:creationId xmlns:p14="http://schemas.microsoft.com/office/powerpoint/2010/main" val="18906277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705040-D846-7D44-BBA1-762CAF23B8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5847" y="206055"/>
            <a:ext cx="10515600" cy="666007"/>
          </a:xfrm>
        </p:spPr>
        <p:txBody>
          <a:bodyPr>
            <a:normAutofit fontScale="90000"/>
          </a:bodyPr>
          <a:lstStyle/>
          <a:p>
            <a:pPr algn="ctr"/>
            <a:r>
              <a:rPr lang="pl-PL" dirty="0">
                <a:latin typeface="Roboto Medium" panose="02000000000000000000" pitchFamily="2" charset="0"/>
                <a:ea typeface="Roboto Medium" panose="02000000000000000000" pitchFamily="2" charset="0"/>
              </a:rPr>
              <a:t>Delve </a:t>
            </a:r>
            <a:r>
              <a:rPr lang="pl-PL" i="1" dirty="0" err="1">
                <a:latin typeface="Roboto Medium" panose="02000000000000000000" pitchFamily="2" charset="0"/>
                <a:ea typeface="Roboto Medium" panose="02000000000000000000" pitchFamily="2" charset="0"/>
              </a:rPr>
              <a:t>debug</a:t>
            </a:r>
            <a:r>
              <a:rPr lang="pl-PL" dirty="0">
                <a:latin typeface="Roboto Medium" panose="02000000000000000000" pitchFamily="2" charset="0"/>
                <a:ea typeface="Roboto Medium" panose="02000000000000000000" pitchFamily="2" charset="0"/>
              </a:rPr>
              <a:t> </a:t>
            </a:r>
            <a:r>
              <a:rPr lang="pl-PL" dirty="0" err="1">
                <a:latin typeface="Roboto Medium" panose="02000000000000000000" pitchFamily="2" charset="0"/>
                <a:ea typeface="Roboto Medium" panose="02000000000000000000" pitchFamily="2" charset="0"/>
              </a:rPr>
              <a:t>flow</a:t>
            </a:r>
            <a:endParaRPr lang="pl-PL" dirty="0">
              <a:latin typeface="Roboto Medium" panose="02000000000000000000" pitchFamily="2" charset="0"/>
              <a:ea typeface="Roboto Medium" panose="02000000000000000000" pitchFamily="2" charset="0"/>
            </a:endParaRP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85102FD-33A3-274E-88A3-80A20B81719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5847" y="2515905"/>
            <a:ext cx="10515600" cy="1628078"/>
          </a:xfrm>
        </p:spPr>
        <p:txBody>
          <a:bodyPr/>
          <a:lstStyle/>
          <a:p>
            <a:pPr>
              <a:buClr>
                <a:schemeClr val="accent1"/>
              </a:buClr>
            </a:pP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compile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the program in a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way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most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suitable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for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debugging</a:t>
            </a:r>
            <a:endParaRPr lang="pl-PL" dirty="0"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>
              <a:buClr>
                <a:schemeClr val="accent1"/>
              </a:buClr>
            </a:pP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execute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previously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compiled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program</a:t>
            </a:r>
          </a:p>
          <a:p>
            <a:pPr>
              <a:buClr>
                <a:schemeClr val="accent1"/>
              </a:buClr>
            </a:pP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attach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to the program and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begin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a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debug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session</a:t>
            </a:r>
            <a:endParaRPr lang="pl-PL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CBF1D2C-1538-2E49-A475-663ACFFBF595}"/>
              </a:ext>
            </a:extLst>
          </p:cNvPr>
          <p:cNvSpPr txBox="1"/>
          <p:nvPr/>
        </p:nvSpPr>
        <p:spPr>
          <a:xfrm>
            <a:off x="835848" y="1144437"/>
            <a:ext cx="10515600" cy="523220"/>
          </a:xfrm>
          <a:prstGeom prst="rect">
            <a:avLst/>
          </a:prstGeom>
          <a:solidFill>
            <a:srgbClr val="424242"/>
          </a:solidFill>
        </p:spPr>
        <p:txBody>
          <a:bodyPr wrap="square" rtlCol="0">
            <a:spAutoFit/>
          </a:bodyPr>
          <a:lstStyle/>
          <a:p>
            <a:r>
              <a:rPr lang="pl-PL" sz="2800" dirty="0">
                <a:solidFill>
                  <a:srgbClr val="00B050"/>
                </a:solidFill>
              </a:rPr>
              <a:t>$ dlv </a:t>
            </a:r>
            <a:r>
              <a:rPr lang="pl-PL" sz="2800" dirty="0" err="1">
                <a:solidFill>
                  <a:srgbClr val="00B050"/>
                </a:solidFill>
              </a:rPr>
              <a:t>debug</a:t>
            </a:r>
            <a:r>
              <a:rPr lang="pl-PL" sz="2800" dirty="0">
                <a:solidFill>
                  <a:srgbClr val="00B050"/>
                </a:solidFill>
              </a:rPr>
              <a:t> </a:t>
            </a:r>
            <a:r>
              <a:rPr lang="pl-PL" sz="2800" dirty="0" err="1">
                <a:solidFill>
                  <a:srgbClr val="00B050"/>
                </a:solidFill>
              </a:rPr>
              <a:t>github.com</a:t>
            </a:r>
            <a:r>
              <a:rPr lang="pl-PL" sz="2800" dirty="0">
                <a:solidFill>
                  <a:srgbClr val="00B050"/>
                </a:solidFill>
              </a:rPr>
              <a:t>/</a:t>
            </a:r>
            <a:r>
              <a:rPr lang="pl-PL" sz="2800" dirty="0" err="1">
                <a:solidFill>
                  <a:srgbClr val="00B050"/>
                </a:solidFill>
              </a:rPr>
              <a:t>mateuszdyminski</a:t>
            </a:r>
            <a:r>
              <a:rPr lang="pl-PL" sz="2800" dirty="0">
                <a:solidFill>
                  <a:srgbClr val="00B050"/>
                </a:solidFill>
              </a:rPr>
              <a:t>/go-</a:t>
            </a:r>
            <a:r>
              <a:rPr lang="pl-PL" sz="2800" dirty="0" err="1">
                <a:solidFill>
                  <a:srgbClr val="00B050"/>
                </a:solidFill>
              </a:rPr>
              <a:t>diagnose</a:t>
            </a:r>
            <a:r>
              <a:rPr lang="pl-PL" sz="2800" dirty="0">
                <a:solidFill>
                  <a:srgbClr val="00B050"/>
                </a:solidFill>
              </a:rPr>
              <a:t>/</a:t>
            </a:r>
            <a:r>
              <a:rPr lang="pl-PL" sz="2800" dirty="0" err="1">
                <a:solidFill>
                  <a:srgbClr val="00B050"/>
                </a:solidFill>
              </a:rPr>
              <a:t>debug</a:t>
            </a:r>
            <a:endParaRPr lang="pl-PL" sz="2800" dirty="0">
              <a:solidFill>
                <a:srgbClr val="00B050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644D3CA-0F38-084D-920B-DFD0604E492B}"/>
              </a:ext>
            </a:extLst>
          </p:cNvPr>
          <p:cNvSpPr txBox="1"/>
          <p:nvPr/>
        </p:nvSpPr>
        <p:spPr>
          <a:xfrm>
            <a:off x="835847" y="1830171"/>
            <a:ext cx="707757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Invoking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that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command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will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cause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 Delve to:</a:t>
            </a:r>
            <a:endParaRPr lang="pl-PL" sz="28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A0BDE8D-0E22-E94B-8279-7F200088469F}"/>
              </a:ext>
            </a:extLst>
          </p:cNvPr>
          <p:cNvSpPr txBox="1"/>
          <p:nvPr/>
        </p:nvSpPr>
        <p:spPr>
          <a:xfrm>
            <a:off x="835847" y="4251558"/>
            <a:ext cx="10515600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Now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,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when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 the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debug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session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has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first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started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you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are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at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 the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very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beginning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 of the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program's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initialization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. To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get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 to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someplace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more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useful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you're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going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 to want to set a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breakpoint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or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two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 and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continue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execution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 to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that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 point.</a:t>
            </a:r>
          </a:p>
          <a:p>
            <a:endParaRPr lang="pl-PL" sz="2800" dirty="0"/>
          </a:p>
        </p:txBody>
      </p:sp>
    </p:spTree>
    <p:extLst>
      <p:ext uri="{BB962C8B-B14F-4D97-AF65-F5344CB8AC3E}">
        <p14:creationId xmlns:p14="http://schemas.microsoft.com/office/powerpoint/2010/main" val="24089135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  <p:bldP spid="7" grpId="0" animBg="1"/>
      <p:bldP spid="8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2A620D1-6B3B-694C-8A07-03E38FF936B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 t="15730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FB55E30-27AE-5A48-8C08-DED19B25952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2"/>
            <a:ext cx="9144000" cy="2900518"/>
          </a:xfrm>
        </p:spPr>
        <p:txBody>
          <a:bodyPr>
            <a:normAutofit/>
          </a:bodyPr>
          <a:lstStyle/>
          <a:p>
            <a:r>
              <a:rPr lang="pl-PL" dirty="0">
                <a:solidFill>
                  <a:srgbClr val="FFFFFF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Demo</a:t>
            </a:r>
          </a:p>
        </p:txBody>
      </p:sp>
    </p:spTree>
    <p:extLst>
      <p:ext uri="{BB962C8B-B14F-4D97-AF65-F5344CB8AC3E}">
        <p14:creationId xmlns:p14="http://schemas.microsoft.com/office/powerpoint/2010/main" val="30288100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64003FD-56EB-DF42-834D-481C0EF8081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 t="22721" r="1" b="33545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FB55E30-27AE-5A48-8C08-DED19B25952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2"/>
            <a:ext cx="9144000" cy="2900518"/>
          </a:xfrm>
        </p:spPr>
        <p:txBody>
          <a:bodyPr>
            <a:normAutofit/>
          </a:bodyPr>
          <a:lstStyle/>
          <a:p>
            <a:r>
              <a:rPr lang="pl-PL" dirty="0">
                <a:solidFill>
                  <a:srgbClr val="FFFFFF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Remote Debugging</a:t>
            </a:r>
          </a:p>
        </p:txBody>
      </p:sp>
    </p:spTree>
    <p:extLst>
      <p:ext uri="{BB962C8B-B14F-4D97-AF65-F5344CB8AC3E}">
        <p14:creationId xmlns:p14="http://schemas.microsoft.com/office/powerpoint/2010/main" val="158629897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705040-D846-7D44-BBA1-762CAF23B8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5847" y="112237"/>
            <a:ext cx="10515600" cy="666007"/>
          </a:xfrm>
        </p:spPr>
        <p:txBody>
          <a:bodyPr>
            <a:normAutofit fontScale="90000"/>
          </a:bodyPr>
          <a:lstStyle/>
          <a:p>
            <a:pPr algn="ctr"/>
            <a:r>
              <a:rPr lang="pl-PL" dirty="0">
                <a:latin typeface="Roboto Medium" panose="02000000000000000000" pitchFamily="2" charset="0"/>
                <a:ea typeface="Roboto Medium" panose="02000000000000000000" pitchFamily="2" charset="0"/>
              </a:rPr>
              <a:t>Remote Debugging with Delve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CBF1D2C-1538-2E49-A475-663ACFFBF595}"/>
              </a:ext>
            </a:extLst>
          </p:cNvPr>
          <p:cNvSpPr txBox="1"/>
          <p:nvPr/>
        </p:nvSpPr>
        <p:spPr>
          <a:xfrm>
            <a:off x="835847" y="1317679"/>
            <a:ext cx="10515600" cy="507831"/>
          </a:xfrm>
          <a:prstGeom prst="rect">
            <a:avLst/>
          </a:prstGeom>
          <a:solidFill>
            <a:srgbClr val="424242"/>
          </a:solidFill>
        </p:spPr>
        <p:txBody>
          <a:bodyPr wrap="square" rtlCol="0">
            <a:spAutoFit/>
          </a:bodyPr>
          <a:lstStyle/>
          <a:p>
            <a:r>
              <a:rPr lang="pl-PL" sz="2700" dirty="0">
                <a:solidFill>
                  <a:srgbClr val="00B050"/>
                </a:solidFill>
              </a:rPr>
              <a:t>$ go </a:t>
            </a:r>
            <a:r>
              <a:rPr lang="pl-PL" sz="2700" dirty="0" err="1">
                <a:solidFill>
                  <a:srgbClr val="00B050"/>
                </a:solidFill>
              </a:rPr>
              <a:t>build</a:t>
            </a:r>
            <a:r>
              <a:rPr lang="pl-PL" sz="2700" dirty="0">
                <a:solidFill>
                  <a:srgbClr val="00B050"/>
                </a:solidFill>
              </a:rPr>
              <a:t> -</a:t>
            </a:r>
            <a:r>
              <a:rPr lang="pl-PL" sz="2700" dirty="0" err="1">
                <a:solidFill>
                  <a:srgbClr val="00B050"/>
                </a:solidFill>
              </a:rPr>
              <a:t>gcflags</a:t>
            </a:r>
            <a:r>
              <a:rPr lang="pl-PL" sz="2700" dirty="0">
                <a:solidFill>
                  <a:srgbClr val="00B050"/>
                </a:solidFill>
              </a:rPr>
              <a:t> "</a:t>
            </a:r>
            <a:r>
              <a:rPr lang="pl-PL" sz="2700" dirty="0" err="1">
                <a:solidFill>
                  <a:srgbClr val="00B050"/>
                </a:solidFill>
              </a:rPr>
              <a:t>all</a:t>
            </a:r>
            <a:r>
              <a:rPr lang="pl-PL" sz="2700" dirty="0">
                <a:solidFill>
                  <a:srgbClr val="00B050"/>
                </a:solidFill>
              </a:rPr>
              <a:t>=-N -l" -</a:t>
            </a:r>
            <a:r>
              <a:rPr lang="pl-PL" sz="2700" dirty="0" err="1">
                <a:solidFill>
                  <a:srgbClr val="00B050"/>
                </a:solidFill>
              </a:rPr>
              <a:t>ldflags</a:t>
            </a:r>
            <a:r>
              <a:rPr lang="pl-PL" sz="2700" dirty="0">
                <a:solidFill>
                  <a:srgbClr val="00B050"/>
                </a:solidFill>
              </a:rPr>
              <a:t>=-</a:t>
            </a:r>
            <a:r>
              <a:rPr lang="pl-PL" sz="2700" dirty="0" err="1">
                <a:solidFill>
                  <a:srgbClr val="00B050"/>
                </a:solidFill>
              </a:rPr>
              <a:t>compressdwarf</a:t>
            </a:r>
            <a:r>
              <a:rPr lang="pl-PL" sz="2700" dirty="0">
                <a:solidFill>
                  <a:srgbClr val="00B050"/>
                </a:solidFill>
              </a:rPr>
              <a:t>=</a:t>
            </a:r>
            <a:r>
              <a:rPr lang="pl-PL" sz="2700" dirty="0" err="1">
                <a:solidFill>
                  <a:srgbClr val="00B050"/>
                </a:solidFill>
              </a:rPr>
              <a:t>false</a:t>
            </a:r>
            <a:r>
              <a:rPr lang="pl-PL" sz="2700" dirty="0">
                <a:solidFill>
                  <a:srgbClr val="00B050"/>
                </a:solidFill>
              </a:rPr>
              <a:t> -o </a:t>
            </a:r>
            <a:r>
              <a:rPr lang="pl-PL" sz="2700" dirty="0" err="1">
                <a:solidFill>
                  <a:srgbClr val="00B050"/>
                </a:solidFill>
              </a:rPr>
              <a:t>app</a:t>
            </a:r>
            <a:r>
              <a:rPr lang="pl-PL" sz="2700" dirty="0">
                <a:solidFill>
                  <a:srgbClr val="00B050"/>
                </a:solidFill>
              </a:rPr>
              <a:t>-mac 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644D3CA-0F38-084D-920B-DFD0604E492B}"/>
              </a:ext>
            </a:extLst>
          </p:cNvPr>
          <p:cNvSpPr txBox="1"/>
          <p:nvPr/>
        </p:nvSpPr>
        <p:spPr>
          <a:xfrm>
            <a:off x="835847" y="794459"/>
            <a:ext cx="617508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1.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Compile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our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App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 with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proper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flags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:</a:t>
            </a:r>
            <a:endParaRPr lang="pl-PL" sz="28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52AB2F1-8A66-6645-B841-1AC0E9A044A7}"/>
              </a:ext>
            </a:extLst>
          </p:cNvPr>
          <p:cNvSpPr txBox="1"/>
          <p:nvPr/>
        </p:nvSpPr>
        <p:spPr>
          <a:xfrm>
            <a:off x="1156859" y="1880935"/>
            <a:ext cx="1019458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sz="2000" dirty="0">
                <a:solidFill>
                  <a:srgbClr val="00B05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-</a:t>
            </a:r>
            <a:r>
              <a:rPr lang="pl-PL" sz="2000" dirty="0" err="1">
                <a:solidFill>
                  <a:srgbClr val="00B05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gcflags</a:t>
            </a:r>
            <a:r>
              <a:rPr lang="pl-PL" sz="2000" dirty="0">
                <a:solidFill>
                  <a:srgbClr val="00B05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"</a:t>
            </a:r>
            <a:r>
              <a:rPr lang="pl-PL" sz="2000" dirty="0" err="1">
                <a:solidFill>
                  <a:srgbClr val="00B05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all</a:t>
            </a:r>
            <a:r>
              <a:rPr lang="pl-PL" sz="2000" dirty="0">
                <a:solidFill>
                  <a:srgbClr val="00B05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=-N -l” </a:t>
            </a:r>
            <a:r>
              <a:rPr lang="pl-PL" sz="2000" dirty="0" err="1">
                <a:latin typeface="Roboto" panose="02000000000000000000" pitchFamily="2" charset="0"/>
                <a:ea typeface="Roboto" panose="02000000000000000000" pitchFamily="2" charset="0"/>
              </a:rPr>
              <a:t>disables</a:t>
            </a:r>
            <a:r>
              <a:rPr lang="pl-PL" sz="20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2000" dirty="0" err="1">
                <a:latin typeface="Roboto" panose="02000000000000000000" pitchFamily="2" charset="0"/>
                <a:ea typeface="Roboto" panose="02000000000000000000" pitchFamily="2" charset="0"/>
              </a:rPr>
              <a:t>inlining</a:t>
            </a:r>
            <a:r>
              <a:rPr lang="pl-PL" sz="2000" dirty="0">
                <a:latin typeface="Roboto" panose="02000000000000000000" pitchFamily="2" charset="0"/>
                <a:ea typeface="Roboto" panose="02000000000000000000" pitchFamily="2" charset="0"/>
              </a:rPr>
              <a:t> and most </a:t>
            </a:r>
            <a:r>
              <a:rPr lang="pl-PL" sz="2000" dirty="0" err="1">
                <a:latin typeface="Roboto" panose="02000000000000000000" pitchFamily="2" charset="0"/>
                <a:ea typeface="Roboto" panose="02000000000000000000" pitchFamily="2" charset="0"/>
              </a:rPr>
              <a:t>optimizations</a:t>
            </a:r>
            <a:r>
              <a:rPr lang="pl-PL" sz="2000" dirty="0">
                <a:latin typeface="Roboto" panose="02000000000000000000" pitchFamily="2" charset="0"/>
                <a:ea typeface="Roboto" panose="02000000000000000000" pitchFamily="2" charset="0"/>
              </a:rPr>
              <a:t>.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D952CE8-6B6B-6B43-B7B5-8DA78E882DFA}"/>
              </a:ext>
            </a:extLst>
          </p:cNvPr>
          <p:cNvSpPr txBox="1"/>
          <p:nvPr/>
        </p:nvSpPr>
        <p:spPr>
          <a:xfrm>
            <a:off x="1156859" y="2291772"/>
            <a:ext cx="10194588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sz="2000" dirty="0">
                <a:solidFill>
                  <a:srgbClr val="00B05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-</a:t>
            </a:r>
            <a:r>
              <a:rPr lang="pl-PL" sz="2000" dirty="0" err="1">
                <a:solidFill>
                  <a:srgbClr val="00B05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ldflags</a:t>
            </a:r>
            <a:r>
              <a:rPr lang="pl-PL" sz="2000" dirty="0">
                <a:solidFill>
                  <a:srgbClr val="00B05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=-</a:t>
            </a:r>
            <a:r>
              <a:rPr lang="pl-PL" sz="2000" dirty="0" err="1">
                <a:solidFill>
                  <a:srgbClr val="00B05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compressdwarf</a:t>
            </a:r>
            <a:r>
              <a:rPr lang="pl-PL" sz="2000" dirty="0">
                <a:solidFill>
                  <a:srgbClr val="00B05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=</a:t>
            </a:r>
            <a:r>
              <a:rPr lang="pl-PL" sz="2000" dirty="0" err="1">
                <a:solidFill>
                  <a:srgbClr val="00B05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false</a:t>
            </a:r>
            <a:r>
              <a:rPr lang="pl-PL" sz="2000" dirty="0">
                <a:solidFill>
                  <a:srgbClr val="00B05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2000" dirty="0">
                <a:latin typeface="Roboto" panose="02000000000000000000" pitchFamily="2" charset="0"/>
                <a:ea typeface="Roboto" panose="02000000000000000000" pitchFamily="2" charset="0"/>
              </a:rPr>
              <a:t>Go 1.11 </a:t>
            </a:r>
            <a:r>
              <a:rPr lang="pl-PL" sz="2000" dirty="0" err="1">
                <a:latin typeface="Roboto" panose="02000000000000000000" pitchFamily="2" charset="0"/>
                <a:ea typeface="Roboto" panose="02000000000000000000" pitchFamily="2" charset="0"/>
              </a:rPr>
              <a:t>started</a:t>
            </a:r>
            <a:r>
              <a:rPr lang="pl-PL" sz="20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2000" dirty="0" err="1">
                <a:latin typeface="Roboto" panose="02000000000000000000" pitchFamily="2" charset="0"/>
                <a:ea typeface="Roboto" panose="02000000000000000000" pitchFamily="2" charset="0"/>
              </a:rPr>
              <a:t>compressing</a:t>
            </a:r>
            <a:r>
              <a:rPr lang="pl-PL" sz="20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2000" dirty="0" err="1">
                <a:latin typeface="Roboto" panose="02000000000000000000" pitchFamily="2" charset="0"/>
                <a:ea typeface="Roboto" panose="02000000000000000000" pitchFamily="2" charset="0"/>
              </a:rPr>
              <a:t>debug</a:t>
            </a:r>
            <a:r>
              <a:rPr lang="pl-PL" sz="20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2000" dirty="0" err="1">
                <a:latin typeface="Roboto" panose="02000000000000000000" pitchFamily="2" charset="0"/>
                <a:ea typeface="Roboto" panose="02000000000000000000" pitchFamily="2" charset="0"/>
              </a:rPr>
              <a:t>information</a:t>
            </a:r>
            <a:r>
              <a:rPr lang="pl-PL" sz="2000" dirty="0">
                <a:latin typeface="Roboto" panose="02000000000000000000" pitchFamily="2" charset="0"/>
                <a:ea typeface="Roboto" panose="02000000000000000000" pitchFamily="2" charset="0"/>
              </a:rPr>
              <a:t> to </a:t>
            </a:r>
            <a:r>
              <a:rPr lang="pl-PL" sz="2000" dirty="0" err="1">
                <a:latin typeface="Roboto" panose="02000000000000000000" pitchFamily="2" charset="0"/>
                <a:ea typeface="Roboto" panose="02000000000000000000" pitchFamily="2" charset="0"/>
              </a:rPr>
              <a:t>reduce</a:t>
            </a:r>
            <a:r>
              <a:rPr lang="pl-PL" sz="20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2000" dirty="0" err="1">
                <a:latin typeface="Roboto" panose="02000000000000000000" pitchFamily="2" charset="0"/>
                <a:ea typeface="Roboto" panose="02000000000000000000" pitchFamily="2" charset="0"/>
              </a:rPr>
              <a:t>binary</a:t>
            </a:r>
            <a:r>
              <a:rPr lang="pl-PL" sz="20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2000" dirty="0" err="1">
                <a:latin typeface="Roboto" panose="02000000000000000000" pitchFamily="2" charset="0"/>
                <a:ea typeface="Roboto" panose="02000000000000000000" pitchFamily="2" charset="0"/>
              </a:rPr>
              <a:t>sizes</a:t>
            </a:r>
            <a:r>
              <a:rPr lang="pl-PL" sz="2000" dirty="0">
                <a:latin typeface="Roboto" panose="02000000000000000000" pitchFamily="2" charset="0"/>
                <a:ea typeface="Roboto" panose="02000000000000000000" pitchFamily="2" charset="0"/>
              </a:rPr>
              <a:t>. </a:t>
            </a:r>
            <a:r>
              <a:rPr lang="pl-PL" sz="2000" dirty="0" err="1">
                <a:latin typeface="Roboto" panose="02000000000000000000" pitchFamily="2" charset="0"/>
                <a:ea typeface="Roboto" panose="02000000000000000000" pitchFamily="2" charset="0"/>
              </a:rPr>
              <a:t>This</a:t>
            </a:r>
            <a:r>
              <a:rPr lang="pl-PL" sz="20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2000" dirty="0" err="1">
                <a:latin typeface="Roboto" panose="02000000000000000000" pitchFamily="2" charset="0"/>
                <a:ea typeface="Roboto" panose="02000000000000000000" pitchFamily="2" charset="0"/>
              </a:rPr>
              <a:t>is</a:t>
            </a:r>
            <a:r>
              <a:rPr lang="pl-PL" sz="20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2000" dirty="0" err="1">
                <a:latin typeface="Roboto" panose="02000000000000000000" pitchFamily="2" charset="0"/>
                <a:ea typeface="Roboto" panose="02000000000000000000" pitchFamily="2" charset="0"/>
              </a:rPr>
              <a:t>natively</a:t>
            </a:r>
            <a:r>
              <a:rPr lang="pl-PL" sz="20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2000" dirty="0" err="1">
                <a:latin typeface="Roboto" panose="02000000000000000000" pitchFamily="2" charset="0"/>
                <a:ea typeface="Roboto" panose="02000000000000000000" pitchFamily="2" charset="0"/>
              </a:rPr>
              <a:t>supported</a:t>
            </a:r>
            <a:r>
              <a:rPr lang="pl-PL" sz="2000" dirty="0">
                <a:latin typeface="Roboto" panose="02000000000000000000" pitchFamily="2" charset="0"/>
                <a:ea typeface="Roboto" panose="02000000000000000000" pitchFamily="2" charset="0"/>
              </a:rPr>
              <a:t> by Delve, but </a:t>
            </a:r>
            <a:r>
              <a:rPr lang="pl-PL" sz="2000" dirty="0" err="1">
                <a:latin typeface="Roboto" panose="02000000000000000000" pitchFamily="2" charset="0"/>
                <a:ea typeface="Roboto" panose="02000000000000000000" pitchFamily="2" charset="0"/>
              </a:rPr>
              <a:t>neither</a:t>
            </a:r>
            <a:r>
              <a:rPr lang="pl-PL" sz="2000" dirty="0">
                <a:latin typeface="Roboto" panose="02000000000000000000" pitchFamily="2" charset="0"/>
                <a:ea typeface="Roboto" panose="02000000000000000000" pitchFamily="2" charset="0"/>
              </a:rPr>
              <a:t> LLDB nor GDB </a:t>
            </a:r>
            <a:r>
              <a:rPr lang="pl-PL" sz="2000" dirty="0" err="1">
                <a:latin typeface="Roboto" panose="02000000000000000000" pitchFamily="2" charset="0"/>
                <a:ea typeface="Roboto" panose="02000000000000000000" pitchFamily="2" charset="0"/>
              </a:rPr>
              <a:t>support</a:t>
            </a:r>
            <a:r>
              <a:rPr lang="pl-PL" sz="20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2000" dirty="0" err="1">
                <a:latin typeface="Roboto" panose="02000000000000000000" pitchFamily="2" charset="0"/>
                <a:ea typeface="Roboto" panose="02000000000000000000" pitchFamily="2" charset="0"/>
              </a:rPr>
              <a:t>compressed</a:t>
            </a:r>
            <a:r>
              <a:rPr lang="pl-PL" sz="20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2000" dirty="0" err="1">
                <a:latin typeface="Roboto" panose="02000000000000000000" pitchFamily="2" charset="0"/>
                <a:ea typeface="Roboto" panose="02000000000000000000" pitchFamily="2" charset="0"/>
              </a:rPr>
              <a:t>debug</a:t>
            </a:r>
            <a:r>
              <a:rPr lang="pl-PL" sz="2000" dirty="0">
                <a:latin typeface="Roboto" panose="02000000000000000000" pitchFamily="2" charset="0"/>
                <a:ea typeface="Roboto" panose="02000000000000000000" pitchFamily="2" charset="0"/>
              </a:rPr>
              <a:t> info on </a:t>
            </a:r>
            <a:r>
              <a:rPr lang="pl-PL" sz="2000" dirty="0" err="1">
                <a:latin typeface="Roboto" panose="02000000000000000000" pitchFamily="2" charset="0"/>
                <a:ea typeface="Roboto" panose="02000000000000000000" pitchFamily="2" charset="0"/>
              </a:rPr>
              <a:t>macOS</a:t>
            </a:r>
            <a:r>
              <a:rPr lang="pl-PL" sz="2000" dirty="0">
                <a:latin typeface="Roboto" panose="02000000000000000000" pitchFamily="2" charset="0"/>
                <a:ea typeface="Roboto" panose="02000000000000000000" pitchFamily="2" charset="0"/>
              </a:rPr>
              <a:t>. </a:t>
            </a:r>
            <a:r>
              <a:rPr lang="pl-PL" sz="2000" dirty="0" err="1">
                <a:latin typeface="Roboto" panose="02000000000000000000" pitchFamily="2" charset="0"/>
                <a:ea typeface="Roboto" panose="02000000000000000000" pitchFamily="2" charset="0"/>
              </a:rPr>
              <a:t>If</a:t>
            </a:r>
            <a:r>
              <a:rPr lang="pl-PL" sz="20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2000" dirty="0" err="1">
                <a:latin typeface="Roboto" panose="02000000000000000000" pitchFamily="2" charset="0"/>
                <a:ea typeface="Roboto" panose="02000000000000000000" pitchFamily="2" charset="0"/>
              </a:rPr>
              <a:t>you</a:t>
            </a:r>
            <a:r>
              <a:rPr lang="pl-PL" sz="20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2000" dirty="0" err="1">
                <a:latin typeface="Roboto" panose="02000000000000000000" pitchFamily="2" charset="0"/>
                <a:ea typeface="Roboto" panose="02000000000000000000" pitchFamily="2" charset="0"/>
              </a:rPr>
              <a:t>are</a:t>
            </a:r>
            <a:r>
              <a:rPr lang="pl-PL" sz="20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2000" dirty="0" err="1">
                <a:latin typeface="Roboto" panose="02000000000000000000" pitchFamily="2" charset="0"/>
                <a:ea typeface="Roboto" panose="02000000000000000000" pitchFamily="2" charset="0"/>
              </a:rPr>
              <a:t>using</a:t>
            </a:r>
            <a:r>
              <a:rPr lang="pl-PL" sz="2000" dirty="0">
                <a:latin typeface="Roboto" panose="02000000000000000000" pitchFamily="2" charset="0"/>
                <a:ea typeface="Roboto" panose="02000000000000000000" pitchFamily="2" charset="0"/>
              </a:rPr>
              <a:t> LLDB </a:t>
            </a:r>
            <a:r>
              <a:rPr lang="pl-PL" sz="2000" dirty="0" err="1">
                <a:latin typeface="Roboto" panose="02000000000000000000" pitchFamily="2" charset="0"/>
                <a:ea typeface="Roboto" panose="02000000000000000000" pitchFamily="2" charset="0"/>
              </a:rPr>
              <a:t>or</a:t>
            </a:r>
            <a:r>
              <a:rPr lang="pl-PL" sz="2000" dirty="0">
                <a:latin typeface="Roboto" panose="02000000000000000000" pitchFamily="2" charset="0"/>
                <a:ea typeface="Roboto" panose="02000000000000000000" pitchFamily="2" charset="0"/>
              </a:rPr>
              <a:t> GDB, </a:t>
            </a:r>
            <a:r>
              <a:rPr lang="pl-PL" sz="2000" dirty="0" err="1">
                <a:latin typeface="Roboto" panose="02000000000000000000" pitchFamily="2" charset="0"/>
                <a:ea typeface="Roboto" panose="02000000000000000000" pitchFamily="2" charset="0"/>
              </a:rPr>
              <a:t>there</a:t>
            </a:r>
            <a:r>
              <a:rPr lang="pl-PL" sz="20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2000" dirty="0" err="1">
                <a:latin typeface="Roboto" panose="02000000000000000000" pitchFamily="2" charset="0"/>
                <a:ea typeface="Roboto" panose="02000000000000000000" pitchFamily="2" charset="0"/>
              </a:rPr>
              <a:t>are</a:t>
            </a:r>
            <a:r>
              <a:rPr lang="pl-PL" sz="20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2000" dirty="0" err="1">
                <a:latin typeface="Roboto" panose="02000000000000000000" pitchFamily="2" charset="0"/>
                <a:ea typeface="Roboto" panose="02000000000000000000" pitchFamily="2" charset="0"/>
              </a:rPr>
              <a:t>two</a:t>
            </a:r>
            <a:r>
              <a:rPr lang="pl-PL" sz="20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2000" dirty="0" err="1">
                <a:latin typeface="Roboto" panose="02000000000000000000" pitchFamily="2" charset="0"/>
                <a:ea typeface="Roboto" panose="02000000000000000000" pitchFamily="2" charset="0"/>
              </a:rPr>
              <a:t>workarounds</a:t>
            </a:r>
            <a:r>
              <a:rPr lang="pl-PL" sz="2000" dirty="0">
                <a:latin typeface="Roboto" panose="02000000000000000000" pitchFamily="2" charset="0"/>
                <a:ea typeface="Roboto" panose="02000000000000000000" pitchFamily="2" charset="0"/>
              </a:rPr>
              <a:t>: </a:t>
            </a:r>
            <a:r>
              <a:rPr lang="pl-PL" sz="2000" dirty="0" err="1">
                <a:latin typeface="Roboto" panose="02000000000000000000" pitchFamily="2" charset="0"/>
                <a:ea typeface="Roboto" panose="02000000000000000000" pitchFamily="2" charset="0"/>
              </a:rPr>
              <a:t>build</a:t>
            </a:r>
            <a:r>
              <a:rPr lang="pl-PL" sz="20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2000" dirty="0" err="1">
                <a:latin typeface="Roboto" panose="02000000000000000000" pitchFamily="2" charset="0"/>
                <a:ea typeface="Roboto" panose="02000000000000000000" pitchFamily="2" charset="0"/>
              </a:rPr>
              <a:t>binaries</a:t>
            </a:r>
            <a:r>
              <a:rPr lang="pl-PL" sz="2000" dirty="0">
                <a:latin typeface="Roboto" panose="02000000000000000000" pitchFamily="2" charset="0"/>
                <a:ea typeface="Roboto" panose="02000000000000000000" pitchFamily="2" charset="0"/>
              </a:rPr>
              <a:t> with -</a:t>
            </a:r>
            <a:r>
              <a:rPr lang="pl-PL" sz="2000" dirty="0" err="1">
                <a:latin typeface="Roboto" panose="02000000000000000000" pitchFamily="2" charset="0"/>
                <a:ea typeface="Roboto" panose="02000000000000000000" pitchFamily="2" charset="0"/>
              </a:rPr>
              <a:t>ldflags</a:t>
            </a:r>
            <a:r>
              <a:rPr lang="pl-PL" sz="2000" dirty="0">
                <a:latin typeface="Roboto" panose="02000000000000000000" pitchFamily="2" charset="0"/>
                <a:ea typeface="Roboto" panose="02000000000000000000" pitchFamily="2" charset="0"/>
              </a:rPr>
              <a:t>=-</a:t>
            </a:r>
            <a:r>
              <a:rPr lang="pl-PL" sz="2000" dirty="0" err="1">
                <a:latin typeface="Roboto" panose="02000000000000000000" pitchFamily="2" charset="0"/>
                <a:ea typeface="Roboto" panose="02000000000000000000" pitchFamily="2" charset="0"/>
              </a:rPr>
              <a:t>compressdwarf</a:t>
            </a:r>
            <a:r>
              <a:rPr lang="pl-PL" sz="2000" dirty="0">
                <a:latin typeface="Roboto" panose="02000000000000000000" pitchFamily="2" charset="0"/>
                <a:ea typeface="Roboto" panose="02000000000000000000" pitchFamily="2" charset="0"/>
              </a:rPr>
              <a:t>=</a:t>
            </a:r>
            <a:r>
              <a:rPr lang="pl-PL" sz="2000" dirty="0" err="1">
                <a:latin typeface="Roboto" panose="02000000000000000000" pitchFamily="2" charset="0"/>
                <a:ea typeface="Roboto" panose="02000000000000000000" pitchFamily="2" charset="0"/>
              </a:rPr>
              <a:t>false</a:t>
            </a:r>
            <a:r>
              <a:rPr lang="pl-PL" sz="2000" dirty="0">
                <a:latin typeface="Roboto" panose="02000000000000000000" pitchFamily="2" charset="0"/>
                <a:ea typeface="Roboto" panose="02000000000000000000" pitchFamily="2" charset="0"/>
              </a:rPr>
              <a:t>, </a:t>
            </a:r>
            <a:r>
              <a:rPr lang="pl-PL" sz="2000" dirty="0" err="1">
                <a:latin typeface="Roboto" panose="02000000000000000000" pitchFamily="2" charset="0"/>
                <a:ea typeface="Roboto" panose="02000000000000000000" pitchFamily="2" charset="0"/>
              </a:rPr>
              <a:t>or</a:t>
            </a:r>
            <a:r>
              <a:rPr lang="pl-PL" sz="20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2000" dirty="0" err="1">
                <a:latin typeface="Roboto" panose="02000000000000000000" pitchFamily="2" charset="0"/>
                <a:ea typeface="Roboto" panose="02000000000000000000" pitchFamily="2" charset="0"/>
              </a:rPr>
              <a:t>use</a:t>
            </a:r>
            <a:r>
              <a:rPr lang="pl-PL" sz="2000" dirty="0">
                <a:latin typeface="Roboto" panose="02000000000000000000" pitchFamily="2" charset="0"/>
                <a:ea typeface="Roboto" panose="02000000000000000000" pitchFamily="2" charset="0"/>
              </a:rPr>
              <a:t> </a:t>
            </a:r>
            <a:r>
              <a:rPr lang="pl-PL" sz="2000" u="sng" dirty="0">
                <a:latin typeface="Roboto" panose="02000000000000000000" pitchFamily="2" charset="0"/>
                <a:ea typeface="Roboto" panose="02000000000000000000" pitchFamily="2" charset="0"/>
                <a:hlinkClick r:id="rId2"/>
              </a:rPr>
              <a:t>splitdwarf</a:t>
            </a:r>
            <a:endParaRPr lang="pl-PL" sz="20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A425BEB-64FC-2B4E-AAB8-E6935C4BFB53}"/>
              </a:ext>
            </a:extLst>
          </p:cNvPr>
          <p:cNvSpPr txBox="1"/>
          <p:nvPr/>
        </p:nvSpPr>
        <p:spPr>
          <a:xfrm>
            <a:off x="835847" y="3615211"/>
            <a:ext cx="303801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2. Run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application</a:t>
            </a:r>
            <a:endParaRPr lang="pl-PL" sz="28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457B376-3AFC-A946-A911-79E58D2D2D83}"/>
              </a:ext>
            </a:extLst>
          </p:cNvPr>
          <p:cNvSpPr txBox="1"/>
          <p:nvPr/>
        </p:nvSpPr>
        <p:spPr>
          <a:xfrm>
            <a:off x="818214" y="4782852"/>
            <a:ext cx="621035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3. Run Delve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server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 in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headless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mode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:</a:t>
            </a:r>
            <a:endParaRPr lang="pl-PL" sz="2800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01371B0-62A9-2E40-8B6E-FD3CE1DBFEA3}"/>
              </a:ext>
            </a:extLst>
          </p:cNvPr>
          <p:cNvSpPr txBox="1"/>
          <p:nvPr/>
        </p:nvSpPr>
        <p:spPr>
          <a:xfrm>
            <a:off x="835847" y="5358552"/>
            <a:ext cx="10515600" cy="923330"/>
          </a:xfrm>
          <a:prstGeom prst="rect">
            <a:avLst/>
          </a:prstGeom>
          <a:solidFill>
            <a:srgbClr val="424242"/>
          </a:solidFill>
        </p:spPr>
        <p:txBody>
          <a:bodyPr wrap="square" rtlCol="0">
            <a:spAutoFit/>
          </a:bodyPr>
          <a:lstStyle/>
          <a:p>
            <a:r>
              <a:rPr lang="pl-PL" sz="2700" dirty="0">
                <a:solidFill>
                  <a:srgbClr val="00B050"/>
                </a:solidFill>
              </a:rPr>
              <a:t>$ dlv </a:t>
            </a:r>
            <a:r>
              <a:rPr lang="pl-PL" sz="2700" dirty="0" err="1">
                <a:solidFill>
                  <a:srgbClr val="00B050"/>
                </a:solidFill>
              </a:rPr>
              <a:t>attach</a:t>
            </a:r>
            <a:r>
              <a:rPr lang="pl-PL" sz="2700" dirty="0">
                <a:solidFill>
                  <a:srgbClr val="00B050"/>
                </a:solidFill>
              </a:rPr>
              <a:t> --</a:t>
            </a:r>
            <a:r>
              <a:rPr lang="pl-PL" sz="2700" dirty="0" err="1">
                <a:solidFill>
                  <a:srgbClr val="00B050"/>
                </a:solidFill>
              </a:rPr>
              <a:t>headless</a:t>
            </a:r>
            <a:r>
              <a:rPr lang="pl-PL" sz="2700" dirty="0">
                <a:solidFill>
                  <a:srgbClr val="00B050"/>
                </a:solidFill>
              </a:rPr>
              <a:t> --</a:t>
            </a:r>
            <a:r>
              <a:rPr lang="pl-PL" sz="2700" dirty="0" err="1">
                <a:solidFill>
                  <a:srgbClr val="00B050"/>
                </a:solidFill>
              </a:rPr>
              <a:t>listen</a:t>
            </a:r>
            <a:r>
              <a:rPr lang="pl-PL" sz="2700" dirty="0">
                <a:solidFill>
                  <a:srgbClr val="00B050"/>
                </a:solidFill>
              </a:rPr>
              <a:t>=:2345 --log --</a:t>
            </a:r>
            <a:r>
              <a:rPr lang="pl-PL" sz="2700" dirty="0" err="1">
                <a:solidFill>
                  <a:srgbClr val="00B050"/>
                </a:solidFill>
              </a:rPr>
              <a:t>api</a:t>
            </a:r>
            <a:r>
              <a:rPr lang="pl-PL" sz="2700" dirty="0">
                <a:solidFill>
                  <a:srgbClr val="00B050"/>
                </a:solidFill>
              </a:rPr>
              <a:t>-version=2 --</a:t>
            </a:r>
            <a:r>
              <a:rPr lang="pl-PL" sz="2700" dirty="0" err="1">
                <a:solidFill>
                  <a:srgbClr val="00B050"/>
                </a:solidFill>
              </a:rPr>
              <a:t>accept-multiclient</a:t>
            </a:r>
            <a:r>
              <a:rPr lang="pl-PL" sz="2700" dirty="0">
                <a:solidFill>
                  <a:srgbClr val="00B050"/>
                </a:solidFill>
              </a:rPr>
              <a:t>=</a:t>
            </a:r>
            <a:r>
              <a:rPr lang="pl-PL" sz="2700" dirty="0" err="1">
                <a:solidFill>
                  <a:srgbClr val="00B050"/>
                </a:solidFill>
              </a:rPr>
              <a:t>true</a:t>
            </a:r>
            <a:r>
              <a:rPr lang="pl-PL" sz="2700" dirty="0">
                <a:solidFill>
                  <a:srgbClr val="00B050"/>
                </a:solidFill>
              </a:rPr>
              <a:t> $(</a:t>
            </a:r>
            <a:r>
              <a:rPr lang="pl-PL" sz="2700" dirty="0" err="1">
                <a:solidFill>
                  <a:srgbClr val="00B050"/>
                </a:solidFill>
              </a:rPr>
              <a:t>pgrep</a:t>
            </a:r>
            <a:r>
              <a:rPr lang="pl-PL" sz="2700" dirty="0">
                <a:solidFill>
                  <a:srgbClr val="00B050"/>
                </a:solidFill>
              </a:rPr>
              <a:t> </a:t>
            </a:r>
            <a:r>
              <a:rPr lang="pl-PL" sz="2700" dirty="0" err="1">
                <a:solidFill>
                  <a:srgbClr val="00B050"/>
                </a:solidFill>
              </a:rPr>
              <a:t>app</a:t>
            </a:r>
            <a:r>
              <a:rPr lang="pl-PL" sz="2700" dirty="0">
                <a:solidFill>
                  <a:srgbClr val="00B050"/>
                </a:solidFill>
              </a:rPr>
              <a:t>-mac)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34439B99-FD1E-774D-A3CD-1C8ED62E4BF3}"/>
              </a:ext>
            </a:extLst>
          </p:cNvPr>
          <p:cNvSpPr txBox="1"/>
          <p:nvPr/>
        </p:nvSpPr>
        <p:spPr>
          <a:xfrm>
            <a:off x="835847" y="4125290"/>
            <a:ext cx="10515600" cy="507831"/>
          </a:xfrm>
          <a:prstGeom prst="rect">
            <a:avLst/>
          </a:prstGeom>
          <a:solidFill>
            <a:srgbClr val="424242"/>
          </a:solidFill>
        </p:spPr>
        <p:txBody>
          <a:bodyPr wrap="square" rtlCol="0">
            <a:spAutoFit/>
          </a:bodyPr>
          <a:lstStyle/>
          <a:p>
            <a:r>
              <a:rPr lang="pl-PL" sz="2700" dirty="0">
                <a:solidFill>
                  <a:srgbClr val="00B050"/>
                </a:solidFill>
              </a:rPr>
              <a:t>$ ./</a:t>
            </a:r>
            <a:r>
              <a:rPr lang="pl-PL" sz="2700" dirty="0" err="1">
                <a:solidFill>
                  <a:srgbClr val="00B050"/>
                </a:solidFill>
              </a:rPr>
              <a:t>app</a:t>
            </a:r>
            <a:r>
              <a:rPr lang="pl-PL" sz="2700" dirty="0">
                <a:solidFill>
                  <a:srgbClr val="00B050"/>
                </a:solidFill>
              </a:rPr>
              <a:t>-mac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8E73FC15-C00D-8149-9E2D-7B47B99984DA}"/>
              </a:ext>
            </a:extLst>
          </p:cNvPr>
          <p:cNvSpPr txBox="1"/>
          <p:nvPr/>
        </p:nvSpPr>
        <p:spPr>
          <a:xfrm>
            <a:off x="818214" y="6334780"/>
            <a:ext cx="668484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4.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Attach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 IDE Debugger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session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 to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server</a:t>
            </a:r>
            <a:endParaRPr lang="pl-PL" sz="2800" dirty="0"/>
          </a:p>
        </p:txBody>
      </p:sp>
    </p:spTree>
    <p:extLst>
      <p:ext uri="{BB962C8B-B14F-4D97-AF65-F5344CB8AC3E}">
        <p14:creationId xmlns:p14="http://schemas.microsoft.com/office/powerpoint/2010/main" val="16552409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5" grpId="0"/>
      <p:bldP spid="9" grpId="0"/>
      <p:bldP spid="10" grpId="0"/>
      <p:bldP spid="11" grpId="0"/>
      <p:bldP spid="12" grpId="0"/>
      <p:bldP spid="13" grpId="0" animBg="1"/>
      <p:bldP spid="14" grpId="0" animBg="1"/>
      <p:bldP spid="16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2A620D1-6B3B-694C-8A07-03E38FF936B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 t="15730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FB55E30-27AE-5A48-8C08-DED19B25952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2"/>
            <a:ext cx="9144000" cy="2900518"/>
          </a:xfrm>
        </p:spPr>
        <p:txBody>
          <a:bodyPr>
            <a:normAutofit/>
          </a:bodyPr>
          <a:lstStyle/>
          <a:p>
            <a:r>
              <a:rPr lang="pl-PL" dirty="0">
                <a:solidFill>
                  <a:srgbClr val="FFFFFF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Demo</a:t>
            </a:r>
          </a:p>
        </p:txBody>
      </p:sp>
    </p:spTree>
    <p:extLst>
      <p:ext uri="{BB962C8B-B14F-4D97-AF65-F5344CB8AC3E}">
        <p14:creationId xmlns:p14="http://schemas.microsoft.com/office/powerpoint/2010/main" val="391847690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23F0F9-0CD6-5F49-BCBC-42D73F00FA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>
                <a:latin typeface="Roboto Medium" panose="02000000000000000000" pitchFamily="2" charset="0"/>
                <a:ea typeface="Roboto Medium" panose="02000000000000000000" pitchFamily="2" charset="0"/>
              </a:rPr>
              <a:t>Whoami</a:t>
            </a:r>
            <a:endParaRPr lang="pl-PL" dirty="0">
              <a:latin typeface="Roboto Medium" panose="02000000000000000000" pitchFamily="2" charset="0"/>
              <a:ea typeface="Roboto Medium" panose="02000000000000000000" pitchFamily="2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9C83DE-E8AE-C64D-B42B-49F505F8D63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>
                <a:latin typeface="Roboto" panose="02000000000000000000" pitchFamily="2" charset="0"/>
                <a:ea typeface="Roboto" panose="02000000000000000000" pitchFamily="2" charset="0"/>
              </a:rPr>
              <a:t>Mateusz </a:t>
            </a:r>
            <a:r>
              <a:rPr lang="en-US" dirty="0" err="1">
                <a:latin typeface="Roboto" panose="02000000000000000000" pitchFamily="2" charset="0"/>
                <a:ea typeface="Roboto" panose="02000000000000000000" pitchFamily="2" charset="0"/>
              </a:rPr>
              <a:t>Dymiński</a:t>
            </a:r>
            <a:r>
              <a:rPr lang="en-US" dirty="0">
                <a:latin typeface="Roboto" panose="02000000000000000000" pitchFamily="2" charset="0"/>
                <a:ea typeface="Roboto" panose="02000000000000000000" pitchFamily="2" charset="0"/>
              </a:rPr>
              <a:t>	</a:t>
            </a:r>
          </a:p>
          <a:p>
            <a:pPr>
              <a:buClr>
                <a:srgbClr val="00B0F0"/>
              </a:buClr>
            </a:pPr>
            <a:r>
              <a:rPr lang="en-US" dirty="0">
                <a:latin typeface="Roboto" panose="02000000000000000000" pitchFamily="2" charset="0"/>
                <a:ea typeface="Roboto" panose="02000000000000000000" pitchFamily="2" charset="0"/>
              </a:rPr>
              <a:t>Software Developer at Nokia</a:t>
            </a:r>
          </a:p>
          <a:p>
            <a:pPr>
              <a:buClr>
                <a:srgbClr val="00B0F0"/>
              </a:buClr>
            </a:pPr>
            <a:r>
              <a:rPr lang="en-US" dirty="0">
                <a:latin typeface="Roboto" panose="02000000000000000000" pitchFamily="2" charset="0"/>
                <a:ea typeface="Roboto" panose="02000000000000000000" pitchFamily="2" charset="0"/>
              </a:rPr>
              <a:t>9+ exp with Java</a:t>
            </a:r>
          </a:p>
          <a:p>
            <a:pPr>
              <a:buClr>
                <a:srgbClr val="00B0F0"/>
              </a:buClr>
            </a:pPr>
            <a:r>
              <a:rPr lang="en-US" dirty="0">
                <a:latin typeface="Roboto" panose="02000000000000000000" pitchFamily="2" charset="0"/>
                <a:ea typeface="Roboto" panose="02000000000000000000" pitchFamily="2" charset="0"/>
              </a:rPr>
              <a:t>5+ exp with Go</a:t>
            </a:r>
          </a:p>
          <a:p>
            <a:pPr>
              <a:buClr>
                <a:srgbClr val="00B0F0"/>
              </a:buClr>
            </a:pPr>
            <a:r>
              <a:rPr lang="en-US" dirty="0">
                <a:latin typeface="Roboto" panose="02000000000000000000" pitchFamily="2" charset="0"/>
                <a:ea typeface="Roboto" panose="02000000000000000000" pitchFamily="2" charset="0"/>
              </a:rPr>
              <a:t>One of the organizer </a:t>
            </a:r>
            <a:r>
              <a:rPr lang="en-US" dirty="0">
                <a:solidFill>
                  <a:schemeClr val="accent4"/>
                </a:solidFill>
                <a:latin typeface="Roboto" panose="02000000000000000000" pitchFamily="2" charset="0"/>
                <a:ea typeface="Roboto" panose="02000000000000000000" pitchFamily="2" charset="0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GoWroc - Golang Wroclaw Meetup</a:t>
            </a:r>
            <a:endParaRPr lang="en-US" dirty="0">
              <a:solidFill>
                <a:schemeClr val="accent4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>
              <a:buClr>
                <a:srgbClr val="00B0F0"/>
              </a:buClr>
            </a:pPr>
            <a:r>
              <a:rPr lang="en-US" dirty="0" err="1">
                <a:latin typeface="Roboto" panose="02000000000000000000" pitchFamily="2" charset="0"/>
                <a:ea typeface="Roboto" panose="02000000000000000000" pitchFamily="2" charset="0"/>
              </a:rPr>
              <a:t>Github</a:t>
            </a:r>
            <a:r>
              <a:rPr lang="en-US" dirty="0">
                <a:latin typeface="Roboto" panose="02000000000000000000" pitchFamily="2" charset="0"/>
                <a:ea typeface="Roboto" panose="02000000000000000000" pitchFamily="2" charset="0"/>
              </a:rPr>
              <a:t>: </a:t>
            </a:r>
            <a:r>
              <a:rPr lang="en-US" dirty="0">
                <a:solidFill>
                  <a:schemeClr val="accent4"/>
                </a:solidFill>
                <a:latin typeface="Roboto" panose="02000000000000000000" pitchFamily="2" charset="0"/>
                <a:ea typeface="Roboto" panose="02000000000000000000" pitchFamily="2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github.com/mateuszdyminski</a:t>
            </a:r>
            <a:endParaRPr lang="en-US" dirty="0">
              <a:solidFill>
                <a:schemeClr val="accent4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>
              <a:buClr>
                <a:srgbClr val="00B0F0"/>
              </a:buClr>
            </a:pPr>
            <a:r>
              <a:rPr lang="en-US" dirty="0">
                <a:latin typeface="Roboto" panose="02000000000000000000" pitchFamily="2" charset="0"/>
                <a:ea typeface="Roboto" panose="02000000000000000000" pitchFamily="2" charset="0"/>
              </a:rPr>
              <a:t>Twitter: </a:t>
            </a:r>
            <a:r>
              <a:rPr lang="en-US" dirty="0">
                <a:solidFill>
                  <a:schemeClr val="accent4"/>
                </a:solidFill>
                <a:latin typeface="Roboto" panose="02000000000000000000" pitchFamily="2" charset="0"/>
                <a:ea typeface="Roboto" panose="02000000000000000000" pitchFamily="2" charset="0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@m_dyminski</a:t>
            </a:r>
            <a:endParaRPr lang="en-US" dirty="0">
              <a:solidFill>
                <a:schemeClr val="accent4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>
              <a:buClr>
                <a:srgbClr val="00B0F0"/>
              </a:buClr>
            </a:pPr>
            <a:r>
              <a:rPr lang="en-US" dirty="0">
                <a:latin typeface="Roboto" panose="02000000000000000000" pitchFamily="2" charset="0"/>
                <a:ea typeface="Roboto" panose="02000000000000000000" pitchFamily="2" charset="0"/>
              </a:rPr>
              <a:t>LinkedIn: </a:t>
            </a:r>
            <a:r>
              <a:rPr lang="en-US" dirty="0">
                <a:solidFill>
                  <a:schemeClr val="accent4"/>
                </a:solidFill>
                <a:latin typeface="Roboto" panose="02000000000000000000" pitchFamily="2" charset="0"/>
                <a:ea typeface="Roboto" panose="02000000000000000000" pitchFamily="2" charset="0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linkedin.com/in/mdyminski</a:t>
            </a:r>
            <a:endParaRPr lang="en-US" dirty="0">
              <a:solidFill>
                <a:schemeClr val="accent4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2305823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2AA7CF8-B404-0D4B-A057-63458910DDA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 t="13554" b="239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FB55E30-27AE-5A48-8C08-DED19B25952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2"/>
            <a:ext cx="9144000" cy="2900518"/>
          </a:xfrm>
        </p:spPr>
        <p:txBody>
          <a:bodyPr>
            <a:normAutofit/>
          </a:bodyPr>
          <a:lstStyle/>
          <a:p>
            <a:r>
              <a:rPr lang="pl-PL" dirty="0">
                <a:solidFill>
                  <a:srgbClr val="FFFFFF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Remote Debugging </a:t>
            </a:r>
            <a:r>
              <a:rPr lang="pl-PL">
                <a:solidFill>
                  <a:srgbClr val="FFFFFF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App</a:t>
            </a:r>
            <a:r>
              <a:rPr lang="pl-PL" dirty="0">
                <a:solidFill>
                  <a:srgbClr val="FFFFFF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 in Docker</a:t>
            </a:r>
          </a:p>
        </p:txBody>
      </p:sp>
    </p:spTree>
    <p:extLst>
      <p:ext uri="{BB962C8B-B14F-4D97-AF65-F5344CB8AC3E}">
        <p14:creationId xmlns:p14="http://schemas.microsoft.com/office/powerpoint/2010/main" val="250823409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705040-D846-7D44-BBA1-762CAF23B8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5847" y="112237"/>
            <a:ext cx="10515600" cy="666007"/>
          </a:xfrm>
        </p:spPr>
        <p:txBody>
          <a:bodyPr>
            <a:normAutofit fontScale="90000"/>
          </a:bodyPr>
          <a:lstStyle/>
          <a:p>
            <a:pPr algn="ctr"/>
            <a:r>
              <a:rPr lang="pl-PL" dirty="0">
                <a:latin typeface="Roboto Medium" panose="02000000000000000000" pitchFamily="2" charset="0"/>
                <a:ea typeface="Roboto Medium" panose="02000000000000000000" pitchFamily="2" charset="0"/>
              </a:rPr>
              <a:t>Remote Debugging with Delve in Docker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CBF1D2C-1538-2E49-A475-663ACFFBF595}"/>
              </a:ext>
            </a:extLst>
          </p:cNvPr>
          <p:cNvSpPr txBox="1"/>
          <p:nvPr/>
        </p:nvSpPr>
        <p:spPr>
          <a:xfrm>
            <a:off x="835847" y="1566934"/>
            <a:ext cx="10515600" cy="5016758"/>
          </a:xfrm>
          <a:prstGeom prst="rect">
            <a:avLst/>
          </a:prstGeom>
          <a:solidFill>
            <a:srgbClr val="424242"/>
          </a:solidFill>
        </p:spPr>
        <p:txBody>
          <a:bodyPr wrap="square" rtlCol="0">
            <a:spAutoFit/>
          </a:bodyPr>
          <a:lstStyle/>
          <a:p>
            <a:r>
              <a:rPr lang="pl-PL" sz="2000" dirty="0">
                <a:solidFill>
                  <a:srgbClr val="569CD6"/>
                </a:solidFill>
                <a:latin typeface="Menlo" panose="020B0609030804020204" pitchFamily="49" charset="0"/>
              </a:rPr>
              <a:t>FROM</a:t>
            </a:r>
            <a:r>
              <a:rPr lang="pl-PL" sz="2000" dirty="0">
                <a:solidFill>
                  <a:srgbClr val="D4D4D4"/>
                </a:solidFill>
                <a:latin typeface="Menlo" panose="020B0609030804020204" pitchFamily="49" charset="0"/>
              </a:rPr>
              <a:t> golang:1.12.5</a:t>
            </a:r>
          </a:p>
          <a:p>
            <a:br>
              <a:rPr lang="pl-PL" sz="2000" dirty="0">
                <a:solidFill>
                  <a:srgbClr val="D4D4D4"/>
                </a:solidFill>
                <a:latin typeface="Menlo" panose="020B0609030804020204" pitchFamily="49" charset="0"/>
              </a:rPr>
            </a:br>
            <a:r>
              <a:rPr lang="pl-PL" sz="2000" dirty="0">
                <a:solidFill>
                  <a:srgbClr val="6A9955"/>
                </a:solidFill>
                <a:latin typeface="Menlo" panose="020B0609030804020204" pitchFamily="49" charset="0"/>
              </a:rPr>
              <a:t># Delve </a:t>
            </a:r>
            <a:r>
              <a:rPr lang="pl-PL" sz="2000" dirty="0" err="1">
                <a:solidFill>
                  <a:srgbClr val="6A9955"/>
                </a:solidFill>
                <a:latin typeface="Menlo" panose="020B0609030804020204" pitchFamily="49" charset="0"/>
              </a:rPr>
              <a:t>Configuration</a:t>
            </a:r>
            <a:endParaRPr lang="pl-PL" sz="2000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sz="2000" dirty="0">
                <a:solidFill>
                  <a:srgbClr val="569CD6"/>
                </a:solidFill>
                <a:latin typeface="Menlo" panose="020B0609030804020204" pitchFamily="49" charset="0"/>
              </a:rPr>
              <a:t>RUN</a:t>
            </a:r>
            <a:r>
              <a:rPr lang="pl-PL" sz="2000" dirty="0">
                <a:solidFill>
                  <a:srgbClr val="D4D4D4"/>
                </a:solidFill>
                <a:latin typeface="Menlo" panose="020B0609030804020204" pitchFamily="49" charset="0"/>
              </a:rPr>
              <a:t> go </a:t>
            </a:r>
            <a:r>
              <a:rPr lang="pl-PL" sz="2000" dirty="0" err="1">
                <a:solidFill>
                  <a:srgbClr val="D4D4D4"/>
                </a:solidFill>
                <a:latin typeface="Menlo" panose="020B0609030804020204" pitchFamily="49" charset="0"/>
              </a:rPr>
              <a:t>get</a:t>
            </a:r>
            <a:r>
              <a:rPr lang="pl-PL" sz="2000" dirty="0">
                <a:solidFill>
                  <a:srgbClr val="D4D4D4"/>
                </a:solidFill>
                <a:latin typeface="Menlo" panose="020B0609030804020204" pitchFamily="49" charset="0"/>
              </a:rPr>
              <a:t> -u -v </a:t>
            </a:r>
            <a:r>
              <a:rPr lang="pl-PL" sz="2000" dirty="0" err="1">
                <a:solidFill>
                  <a:srgbClr val="D4D4D4"/>
                </a:solidFill>
                <a:latin typeface="Menlo" panose="020B0609030804020204" pitchFamily="49" charset="0"/>
              </a:rPr>
              <a:t>github.com</a:t>
            </a:r>
            <a:r>
              <a:rPr lang="pl-PL" sz="2000" dirty="0">
                <a:solidFill>
                  <a:srgbClr val="D4D4D4"/>
                </a:solidFill>
                <a:latin typeface="Menlo" panose="020B0609030804020204" pitchFamily="49" charset="0"/>
              </a:rPr>
              <a:t>/</a:t>
            </a:r>
            <a:r>
              <a:rPr lang="pl-PL" sz="2000" dirty="0" err="1">
                <a:solidFill>
                  <a:srgbClr val="D4D4D4"/>
                </a:solidFill>
                <a:latin typeface="Menlo" panose="020B0609030804020204" pitchFamily="49" charset="0"/>
              </a:rPr>
              <a:t>derekparker</a:t>
            </a:r>
            <a:r>
              <a:rPr lang="pl-PL" sz="2000" dirty="0">
                <a:solidFill>
                  <a:srgbClr val="D4D4D4"/>
                </a:solidFill>
                <a:latin typeface="Menlo" panose="020B0609030804020204" pitchFamily="49" charset="0"/>
              </a:rPr>
              <a:t>/</a:t>
            </a:r>
            <a:r>
              <a:rPr lang="pl-PL" sz="2000" dirty="0" err="1">
                <a:solidFill>
                  <a:srgbClr val="D4D4D4"/>
                </a:solidFill>
                <a:latin typeface="Menlo" panose="020B0609030804020204" pitchFamily="49" charset="0"/>
              </a:rPr>
              <a:t>delve</a:t>
            </a:r>
            <a:r>
              <a:rPr lang="pl-PL" sz="2000" dirty="0">
                <a:solidFill>
                  <a:srgbClr val="D4D4D4"/>
                </a:solidFill>
                <a:latin typeface="Menlo" panose="020B0609030804020204" pitchFamily="49" charset="0"/>
              </a:rPr>
              <a:t>/</a:t>
            </a:r>
            <a:r>
              <a:rPr lang="pl-PL" sz="2000" dirty="0" err="1">
                <a:solidFill>
                  <a:srgbClr val="D4D4D4"/>
                </a:solidFill>
                <a:latin typeface="Menlo" panose="020B0609030804020204" pitchFamily="49" charset="0"/>
              </a:rPr>
              <a:t>cmd</a:t>
            </a:r>
            <a:r>
              <a:rPr lang="pl-PL" sz="2000" dirty="0">
                <a:solidFill>
                  <a:srgbClr val="D4D4D4"/>
                </a:solidFill>
                <a:latin typeface="Menlo" panose="020B0609030804020204" pitchFamily="49" charset="0"/>
              </a:rPr>
              <a:t>/dlv</a:t>
            </a:r>
          </a:p>
          <a:p>
            <a:r>
              <a:rPr lang="pl-PL" sz="2000" dirty="0">
                <a:solidFill>
                  <a:srgbClr val="569CD6"/>
                </a:solidFill>
                <a:latin typeface="Menlo" panose="020B0609030804020204" pitchFamily="49" charset="0"/>
              </a:rPr>
              <a:t>EXPOSE</a:t>
            </a:r>
            <a:r>
              <a:rPr lang="pl-PL" sz="2000" dirty="0">
                <a:solidFill>
                  <a:srgbClr val="D4D4D4"/>
                </a:solidFill>
                <a:latin typeface="Menlo" panose="020B0609030804020204" pitchFamily="49" charset="0"/>
              </a:rPr>
              <a:t> 40000</a:t>
            </a:r>
          </a:p>
          <a:p>
            <a:br>
              <a:rPr lang="pl-PL" sz="2000" dirty="0">
                <a:solidFill>
                  <a:srgbClr val="D4D4D4"/>
                </a:solidFill>
                <a:latin typeface="Menlo" panose="020B0609030804020204" pitchFamily="49" charset="0"/>
              </a:rPr>
            </a:br>
            <a:r>
              <a:rPr lang="pl-PL" sz="2000" dirty="0">
                <a:solidFill>
                  <a:srgbClr val="6A9955"/>
                </a:solidFill>
                <a:latin typeface="Menlo" panose="020B0609030804020204" pitchFamily="49" charset="0"/>
              </a:rPr>
              <a:t># </a:t>
            </a:r>
            <a:r>
              <a:rPr lang="pl-PL" sz="2000" dirty="0" err="1">
                <a:solidFill>
                  <a:srgbClr val="6A9955"/>
                </a:solidFill>
                <a:latin typeface="Menlo" panose="020B0609030804020204" pitchFamily="49" charset="0"/>
              </a:rPr>
              <a:t>App</a:t>
            </a:r>
            <a:r>
              <a:rPr lang="pl-PL" sz="2000" dirty="0">
                <a:solidFill>
                  <a:srgbClr val="6A9955"/>
                </a:solidFill>
                <a:latin typeface="Menlo" panose="020B0609030804020204" pitchFamily="49" charset="0"/>
              </a:rPr>
              <a:t> </a:t>
            </a:r>
            <a:r>
              <a:rPr lang="pl-PL" sz="2000" dirty="0" err="1">
                <a:solidFill>
                  <a:srgbClr val="6A9955"/>
                </a:solidFill>
                <a:latin typeface="Menlo" panose="020B0609030804020204" pitchFamily="49" charset="0"/>
              </a:rPr>
              <a:t>Configuration</a:t>
            </a:r>
            <a:endParaRPr lang="pl-PL" sz="2000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sz="2000" dirty="0">
                <a:solidFill>
                  <a:srgbClr val="569CD6"/>
                </a:solidFill>
                <a:latin typeface="Menlo" panose="020B0609030804020204" pitchFamily="49" charset="0"/>
              </a:rPr>
              <a:t>WORKDIR</a:t>
            </a:r>
            <a:r>
              <a:rPr lang="pl-PL" sz="2000" dirty="0">
                <a:solidFill>
                  <a:srgbClr val="D4D4D4"/>
                </a:solidFill>
                <a:latin typeface="Menlo" panose="020B0609030804020204" pitchFamily="49" charset="0"/>
              </a:rPr>
              <a:t> /go/</a:t>
            </a:r>
            <a:r>
              <a:rPr lang="pl-PL" sz="2000" dirty="0" err="1">
                <a:solidFill>
                  <a:srgbClr val="D4D4D4"/>
                </a:solidFill>
                <a:latin typeface="Menlo" panose="020B0609030804020204" pitchFamily="49" charset="0"/>
              </a:rPr>
              <a:t>src</a:t>
            </a:r>
            <a:r>
              <a:rPr lang="pl-PL" sz="2000" dirty="0">
                <a:solidFill>
                  <a:srgbClr val="D4D4D4"/>
                </a:solidFill>
                <a:latin typeface="Menlo" panose="020B0609030804020204" pitchFamily="49" charset="0"/>
              </a:rPr>
              <a:t>/</a:t>
            </a:r>
            <a:r>
              <a:rPr lang="pl-PL" sz="2000" dirty="0" err="1">
                <a:solidFill>
                  <a:srgbClr val="D4D4D4"/>
                </a:solidFill>
                <a:latin typeface="Menlo" panose="020B0609030804020204" pitchFamily="49" charset="0"/>
              </a:rPr>
              <a:t>github.com</a:t>
            </a:r>
            <a:r>
              <a:rPr lang="pl-PL" sz="2000" dirty="0">
                <a:solidFill>
                  <a:srgbClr val="D4D4D4"/>
                </a:solidFill>
                <a:latin typeface="Menlo" panose="020B0609030804020204" pitchFamily="49" charset="0"/>
              </a:rPr>
              <a:t>/</a:t>
            </a:r>
            <a:r>
              <a:rPr lang="pl-PL" sz="2000" dirty="0" err="1">
                <a:solidFill>
                  <a:srgbClr val="D4D4D4"/>
                </a:solidFill>
                <a:latin typeface="Menlo" panose="020B0609030804020204" pitchFamily="49" charset="0"/>
              </a:rPr>
              <a:t>mateuszdyminski</a:t>
            </a:r>
            <a:r>
              <a:rPr lang="pl-PL" sz="2000" dirty="0">
                <a:solidFill>
                  <a:srgbClr val="D4D4D4"/>
                </a:solidFill>
                <a:latin typeface="Menlo" panose="020B0609030804020204" pitchFamily="49" charset="0"/>
              </a:rPr>
              <a:t>/go-</a:t>
            </a:r>
            <a:r>
              <a:rPr lang="pl-PL" sz="2000" dirty="0" err="1">
                <a:solidFill>
                  <a:srgbClr val="D4D4D4"/>
                </a:solidFill>
                <a:latin typeface="Menlo" panose="020B0609030804020204" pitchFamily="49" charset="0"/>
              </a:rPr>
              <a:t>diagnose</a:t>
            </a:r>
            <a:endParaRPr lang="pl-PL" sz="2000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sz="2000" dirty="0">
                <a:solidFill>
                  <a:srgbClr val="569CD6"/>
                </a:solidFill>
                <a:latin typeface="Menlo" panose="020B0609030804020204" pitchFamily="49" charset="0"/>
              </a:rPr>
              <a:t>ADD</a:t>
            </a:r>
            <a:r>
              <a:rPr lang="pl-PL" sz="2000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pl-PL" sz="2000" dirty="0" err="1">
                <a:solidFill>
                  <a:srgbClr val="D4D4D4"/>
                </a:solidFill>
                <a:latin typeface="Menlo" panose="020B0609030804020204" pitchFamily="49" charset="0"/>
              </a:rPr>
              <a:t>main.go</a:t>
            </a:r>
            <a:r>
              <a:rPr lang="pl-PL" sz="2000" dirty="0">
                <a:solidFill>
                  <a:srgbClr val="D4D4D4"/>
                </a:solidFill>
                <a:latin typeface="Menlo" panose="020B0609030804020204" pitchFamily="49" charset="0"/>
              </a:rPr>
              <a:t> .</a:t>
            </a:r>
          </a:p>
          <a:p>
            <a:r>
              <a:rPr lang="pl-PL" sz="2000" dirty="0">
                <a:solidFill>
                  <a:srgbClr val="569CD6"/>
                </a:solidFill>
                <a:latin typeface="Menlo" panose="020B0609030804020204" pitchFamily="49" charset="0"/>
              </a:rPr>
              <a:t>RUN</a:t>
            </a:r>
            <a:r>
              <a:rPr lang="pl-PL" sz="2000" dirty="0">
                <a:solidFill>
                  <a:srgbClr val="D4D4D4"/>
                </a:solidFill>
                <a:latin typeface="Menlo" panose="020B0609030804020204" pitchFamily="49" charset="0"/>
              </a:rPr>
              <a:t> go </a:t>
            </a:r>
            <a:r>
              <a:rPr lang="pl-PL" sz="2000" dirty="0" err="1">
                <a:solidFill>
                  <a:srgbClr val="D4D4D4"/>
                </a:solidFill>
                <a:latin typeface="Menlo" panose="020B0609030804020204" pitchFamily="49" charset="0"/>
              </a:rPr>
              <a:t>build</a:t>
            </a:r>
            <a:r>
              <a:rPr lang="pl-PL" sz="2000" dirty="0">
                <a:solidFill>
                  <a:srgbClr val="D4D4D4"/>
                </a:solidFill>
                <a:latin typeface="Menlo" panose="020B0609030804020204" pitchFamily="49" charset="0"/>
              </a:rPr>
              <a:t> -</a:t>
            </a:r>
            <a:r>
              <a:rPr lang="pl-PL" sz="2000" dirty="0" err="1">
                <a:solidFill>
                  <a:srgbClr val="D4D4D4"/>
                </a:solidFill>
                <a:latin typeface="Menlo" panose="020B0609030804020204" pitchFamily="49" charset="0"/>
              </a:rPr>
              <a:t>gcflags</a:t>
            </a:r>
            <a:r>
              <a:rPr lang="pl-PL" sz="2000" dirty="0">
                <a:solidFill>
                  <a:srgbClr val="D4D4D4"/>
                </a:solidFill>
                <a:latin typeface="Menlo" panose="020B0609030804020204" pitchFamily="49" charset="0"/>
              </a:rPr>
              <a:t>=</a:t>
            </a:r>
            <a:r>
              <a:rPr lang="pl-PL" sz="2000" dirty="0">
                <a:solidFill>
                  <a:srgbClr val="CE9178"/>
                </a:solidFill>
                <a:latin typeface="Menlo" panose="020B0609030804020204" pitchFamily="49" charset="0"/>
              </a:rPr>
              <a:t>"</a:t>
            </a:r>
            <a:r>
              <a:rPr lang="pl-PL" sz="2000" dirty="0" err="1">
                <a:solidFill>
                  <a:srgbClr val="CE9178"/>
                </a:solidFill>
                <a:latin typeface="Menlo" panose="020B0609030804020204" pitchFamily="49" charset="0"/>
              </a:rPr>
              <a:t>all</a:t>
            </a:r>
            <a:r>
              <a:rPr lang="pl-PL" sz="2000" dirty="0">
                <a:solidFill>
                  <a:srgbClr val="CE9178"/>
                </a:solidFill>
                <a:latin typeface="Menlo" panose="020B0609030804020204" pitchFamily="49" charset="0"/>
              </a:rPr>
              <a:t>=-N -l"</a:t>
            </a:r>
            <a:r>
              <a:rPr lang="pl-PL" sz="2000" dirty="0">
                <a:solidFill>
                  <a:srgbClr val="D4D4D4"/>
                </a:solidFill>
                <a:latin typeface="Menlo" panose="020B0609030804020204" pitchFamily="49" charset="0"/>
              </a:rPr>
              <a:t> -o </a:t>
            </a:r>
            <a:r>
              <a:rPr lang="pl-PL" sz="2000" dirty="0" err="1">
                <a:solidFill>
                  <a:srgbClr val="D4D4D4"/>
                </a:solidFill>
                <a:latin typeface="Menlo" panose="020B0609030804020204" pitchFamily="49" charset="0"/>
              </a:rPr>
              <a:t>app</a:t>
            </a:r>
            <a:r>
              <a:rPr lang="pl-PL" sz="2000" dirty="0">
                <a:solidFill>
                  <a:srgbClr val="D4D4D4"/>
                </a:solidFill>
                <a:latin typeface="Menlo" panose="020B0609030804020204" pitchFamily="49" charset="0"/>
              </a:rPr>
              <a:t> .</a:t>
            </a:r>
          </a:p>
          <a:p>
            <a:r>
              <a:rPr lang="pl-PL" sz="2000" dirty="0">
                <a:solidFill>
                  <a:srgbClr val="569CD6"/>
                </a:solidFill>
                <a:latin typeface="Menlo" panose="020B0609030804020204" pitchFamily="49" charset="0"/>
              </a:rPr>
              <a:t>EXPOSE</a:t>
            </a:r>
            <a:r>
              <a:rPr lang="pl-PL" sz="2000" dirty="0">
                <a:solidFill>
                  <a:srgbClr val="D4D4D4"/>
                </a:solidFill>
                <a:latin typeface="Menlo" panose="020B0609030804020204" pitchFamily="49" charset="0"/>
              </a:rPr>
              <a:t> 8081</a:t>
            </a:r>
          </a:p>
          <a:p>
            <a:br>
              <a:rPr lang="pl-PL" sz="2000" dirty="0">
                <a:solidFill>
                  <a:srgbClr val="D4D4D4"/>
                </a:solidFill>
                <a:latin typeface="Menlo" panose="020B0609030804020204" pitchFamily="49" charset="0"/>
              </a:rPr>
            </a:br>
            <a:r>
              <a:rPr lang="pl-PL" sz="2000" dirty="0">
                <a:solidFill>
                  <a:srgbClr val="569CD6"/>
                </a:solidFill>
                <a:latin typeface="Menlo" panose="020B0609030804020204" pitchFamily="49" charset="0"/>
              </a:rPr>
              <a:t>CMD</a:t>
            </a:r>
            <a:r>
              <a:rPr lang="pl-PL" sz="2000" dirty="0">
                <a:solidFill>
                  <a:srgbClr val="D4D4D4"/>
                </a:solidFill>
                <a:latin typeface="Menlo" panose="020B0609030804020204" pitchFamily="49" charset="0"/>
              </a:rPr>
              <a:t> [ </a:t>
            </a:r>
            <a:r>
              <a:rPr lang="pl-PL" sz="2000" dirty="0">
                <a:solidFill>
                  <a:srgbClr val="CE9178"/>
                </a:solidFill>
                <a:latin typeface="Menlo" panose="020B0609030804020204" pitchFamily="49" charset="0"/>
              </a:rPr>
              <a:t>"dlv"</a:t>
            </a:r>
            <a:r>
              <a:rPr lang="pl-PL" sz="2000" dirty="0">
                <a:solidFill>
                  <a:srgbClr val="D4D4D4"/>
                </a:solidFill>
                <a:latin typeface="Menlo" panose="020B0609030804020204" pitchFamily="49" charset="0"/>
              </a:rPr>
              <a:t>, </a:t>
            </a:r>
            <a:r>
              <a:rPr lang="pl-PL" sz="2000" dirty="0">
                <a:solidFill>
                  <a:srgbClr val="CE9178"/>
                </a:solidFill>
                <a:latin typeface="Menlo" panose="020B0609030804020204" pitchFamily="49" charset="0"/>
              </a:rPr>
              <a:t>"</a:t>
            </a:r>
            <a:r>
              <a:rPr lang="pl-PL" sz="2000" dirty="0" err="1">
                <a:solidFill>
                  <a:srgbClr val="CE9178"/>
                </a:solidFill>
                <a:latin typeface="Menlo" panose="020B0609030804020204" pitchFamily="49" charset="0"/>
              </a:rPr>
              <a:t>exec</a:t>
            </a:r>
            <a:r>
              <a:rPr lang="pl-PL" sz="2000" dirty="0">
                <a:solidFill>
                  <a:srgbClr val="CE9178"/>
                </a:solidFill>
                <a:latin typeface="Menlo" panose="020B0609030804020204" pitchFamily="49" charset="0"/>
              </a:rPr>
              <a:t>"</a:t>
            </a:r>
            <a:r>
              <a:rPr lang="pl-PL" sz="2000" dirty="0">
                <a:solidFill>
                  <a:srgbClr val="D4D4D4"/>
                </a:solidFill>
                <a:latin typeface="Menlo" panose="020B0609030804020204" pitchFamily="49" charset="0"/>
              </a:rPr>
              <a:t>, </a:t>
            </a:r>
            <a:r>
              <a:rPr lang="pl-PL" sz="2000" dirty="0">
                <a:solidFill>
                  <a:srgbClr val="CE9178"/>
                </a:solidFill>
                <a:latin typeface="Menlo" panose="020B0609030804020204" pitchFamily="49" charset="0"/>
              </a:rPr>
              <a:t>"/go/</a:t>
            </a:r>
            <a:r>
              <a:rPr lang="pl-PL" sz="2000" dirty="0" err="1">
                <a:solidFill>
                  <a:srgbClr val="CE9178"/>
                </a:solidFill>
                <a:latin typeface="Menlo" panose="020B0609030804020204" pitchFamily="49" charset="0"/>
              </a:rPr>
              <a:t>src</a:t>
            </a:r>
            <a:r>
              <a:rPr lang="pl-PL" sz="2000" dirty="0">
                <a:solidFill>
                  <a:srgbClr val="CE9178"/>
                </a:solidFill>
                <a:latin typeface="Menlo" panose="020B0609030804020204" pitchFamily="49" charset="0"/>
              </a:rPr>
              <a:t>/</a:t>
            </a:r>
            <a:r>
              <a:rPr lang="pl-PL" sz="2000" dirty="0" err="1">
                <a:solidFill>
                  <a:srgbClr val="CE9178"/>
                </a:solidFill>
                <a:latin typeface="Menlo" panose="020B0609030804020204" pitchFamily="49" charset="0"/>
              </a:rPr>
              <a:t>github.com</a:t>
            </a:r>
            <a:r>
              <a:rPr lang="pl-PL" sz="2000" dirty="0">
                <a:solidFill>
                  <a:srgbClr val="CE9178"/>
                </a:solidFill>
                <a:latin typeface="Menlo" panose="020B0609030804020204" pitchFamily="49" charset="0"/>
              </a:rPr>
              <a:t>/</a:t>
            </a:r>
            <a:r>
              <a:rPr lang="pl-PL" sz="2000" dirty="0" err="1">
                <a:solidFill>
                  <a:srgbClr val="CE9178"/>
                </a:solidFill>
                <a:latin typeface="Menlo" panose="020B0609030804020204" pitchFamily="49" charset="0"/>
              </a:rPr>
              <a:t>mateuszdyminski</a:t>
            </a:r>
            <a:r>
              <a:rPr lang="pl-PL" sz="2000" dirty="0">
                <a:solidFill>
                  <a:srgbClr val="CE9178"/>
                </a:solidFill>
                <a:latin typeface="Menlo" panose="020B0609030804020204" pitchFamily="49" charset="0"/>
              </a:rPr>
              <a:t>/go-</a:t>
            </a:r>
            <a:r>
              <a:rPr lang="pl-PL" sz="2000" dirty="0" err="1">
                <a:solidFill>
                  <a:srgbClr val="CE9178"/>
                </a:solidFill>
                <a:latin typeface="Menlo" panose="020B0609030804020204" pitchFamily="49" charset="0"/>
              </a:rPr>
              <a:t>diagnose</a:t>
            </a:r>
            <a:r>
              <a:rPr lang="pl-PL" sz="2000" dirty="0">
                <a:solidFill>
                  <a:srgbClr val="CE9178"/>
                </a:solidFill>
                <a:latin typeface="Menlo" panose="020B0609030804020204" pitchFamily="49" charset="0"/>
              </a:rPr>
              <a:t>/</a:t>
            </a:r>
            <a:r>
              <a:rPr lang="pl-PL" sz="2000" dirty="0" err="1">
                <a:solidFill>
                  <a:srgbClr val="CE9178"/>
                </a:solidFill>
                <a:latin typeface="Menlo" panose="020B0609030804020204" pitchFamily="49" charset="0"/>
              </a:rPr>
              <a:t>app</a:t>
            </a:r>
            <a:r>
              <a:rPr lang="pl-PL" sz="2000" dirty="0">
                <a:solidFill>
                  <a:srgbClr val="CE9178"/>
                </a:solidFill>
                <a:latin typeface="Menlo" panose="020B0609030804020204" pitchFamily="49" charset="0"/>
              </a:rPr>
              <a:t>"</a:t>
            </a:r>
            <a:r>
              <a:rPr lang="pl-PL" sz="2000" dirty="0">
                <a:solidFill>
                  <a:srgbClr val="D4D4D4"/>
                </a:solidFill>
                <a:latin typeface="Menlo" panose="020B0609030804020204" pitchFamily="49" charset="0"/>
              </a:rPr>
              <a:t>, </a:t>
            </a:r>
            <a:r>
              <a:rPr lang="pl-PL" sz="2000" dirty="0">
                <a:solidFill>
                  <a:srgbClr val="CE9178"/>
                </a:solidFill>
                <a:latin typeface="Menlo" panose="020B0609030804020204" pitchFamily="49" charset="0"/>
              </a:rPr>
              <a:t>"--</a:t>
            </a:r>
            <a:r>
              <a:rPr lang="pl-PL" sz="2000" dirty="0" err="1">
                <a:solidFill>
                  <a:srgbClr val="CE9178"/>
                </a:solidFill>
                <a:latin typeface="Menlo" panose="020B0609030804020204" pitchFamily="49" charset="0"/>
              </a:rPr>
              <a:t>listen</a:t>
            </a:r>
            <a:r>
              <a:rPr lang="pl-PL" sz="2000" dirty="0">
                <a:solidFill>
                  <a:srgbClr val="CE9178"/>
                </a:solidFill>
                <a:latin typeface="Menlo" panose="020B0609030804020204" pitchFamily="49" charset="0"/>
              </a:rPr>
              <a:t>=:40000"</a:t>
            </a:r>
            <a:r>
              <a:rPr lang="pl-PL" sz="2000" dirty="0">
                <a:solidFill>
                  <a:srgbClr val="D4D4D4"/>
                </a:solidFill>
                <a:latin typeface="Menlo" panose="020B0609030804020204" pitchFamily="49" charset="0"/>
              </a:rPr>
              <a:t>, </a:t>
            </a:r>
            <a:r>
              <a:rPr lang="pl-PL" sz="2000" dirty="0">
                <a:solidFill>
                  <a:srgbClr val="CE9178"/>
                </a:solidFill>
                <a:latin typeface="Menlo" panose="020B0609030804020204" pitchFamily="49" charset="0"/>
              </a:rPr>
              <a:t>"--</a:t>
            </a:r>
            <a:r>
              <a:rPr lang="pl-PL" sz="2000" dirty="0" err="1">
                <a:solidFill>
                  <a:srgbClr val="CE9178"/>
                </a:solidFill>
                <a:latin typeface="Menlo" panose="020B0609030804020204" pitchFamily="49" charset="0"/>
              </a:rPr>
              <a:t>headless</a:t>
            </a:r>
            <a:r>
              <a:rPr lang="pl-PL" sz="2000" dirty="0">
                <a:solidFill>
                  <a:srgbClr val="CE9178"/>
                </a:solidFill>
                <a:latin typeface="Menlo" panose="020B0609030804020204" pitchFamily="49" charset="0"/>
              </a:rPr>
              <a:t>=</a:t>
            </a:r>
            <a:r>
              <a:rPr lang="pl-PL" sz="2000" dirty="0" err="1">
                <a:solidFill>
                  <a:srgbClr val="CE9178"/>
                </a:solidFill>
                <a:latin typeface="Menlo" panose="020B0609030804020204" pitchFamily="49" charset="0"/>
              </a:rPr>
              <a:t>true</a:t>
            </a:r>
            <a:r>
              <a:rPr lang="pl-PL" sz="2000" dirty="0">
                <a:solidFill>
                  <a:srgbClr val="CE9178"/>
                </a:solidFill>
                <a:latin typeface="Menlo" panose="020B0609030804020204" pitchFamily="49" charset="0"/>
              </a:rPr>
              <a:t>"</a:t>
            </a:r>
            <a:r>
              <a:rPr lang="pl-PL" sz="2000" dirty="0">
                <a:solidFill>
                  <a:srgbClr val="D4D4D4"/>
                </a:solidFill>
                <a:latin typeface="Menlo" panose="020B0609030804020204" pitchFamily="49" charset="0"/>
              </a:rPr>
              <a:t>, </a:t>
            </a:r>
            <a:r>
              <a:rPr lang="pl-PL" sz="2000" dirty="0">
                <a:solidFill>
                  <a:srgbClr val="CE9178"/>
                </a:solidFill>
                <a:latin typeface="Menlo" panose="020B0609030804020204" pitchFamily="49" charset="0"/>
              </a:rPr>
              <a:t>"--</a:t>
            </a:r>
            <a:r>
              <a:rPr lang="pl-PL" sz="2000" dirty="0" err="1">
                <a:solidFill>
                  <a:srgbClr val="CE9178"/>
                </a:solidFill>
                <a:latin typeface="Menlo" panose="020B0609030804020204" pitchFamily="49" charset="0"/>
              </a:rPr>
              <a:t>api</a:t>
            </a:r>
            <a:r>
              <a:rPr lang="pl-PL" sz="2000" dirty="0">
                <a:solidFill>
                  <a:srgbClr val="CE9178"/>
                </a:solidFill>
                <a:latin typeface="Menlo" panose="020B0609030804020204" pitchFamily="49" charset="0"/>
              </a:rPr>
              <a:t>-version=2"</a:t>
            </a:r>
            <a:r>
              <a:rPr lang="pl-PL" sz="2000" dirty="0">
                <a:solidFill>
                  <a:srgbClr val="D4D4D4"/>
                </a:solidFill>
                <a:latin typeface="Menlo" panose="020B0609030804020204" pitchFamily="49" charset="0"/>
              </a:rPr>
              <a:t>, </a:t>
            </a:r>
            <a:r>
              <a:rPr lang="pl-PL" sz="2000" dirty="0">
                <a:solidFill>
                  <a:srgbClr val="CE9178"/>
                </a:solidFill>
                <a:latin typeface="Menlo" panose="020B0609030804020204" pitchFamily="49" charset="0"/>
              </a:rPr>
              <a:t>"--log"</a:t>
            </a:r>
            <a:r>
              <a:rPr lang="pl-PL" sz="2000" dirty="0">
                <a:solidFill>
                  <a:srgbClr val="D4D4D4"/>
                </a:solidFill>
                <a:latin typeface="Menlo" panose="020B0609030804020204" pitchFamily="49" charset="0"/>
              </a:rPr>
              <a:t> ]</a:t>
            </a:r>
          </a:p>
          <a:p>
            <a:endParaRPr lang="pl-PL" sz="2000" dirty="0">
              <a:solidFill>
                <a:srgbClr val="00B050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947A4B1-6398-D948-84C4-5FE42F6CF480}"/>
              </a:ext>
            </a:extLst>
          </p:cNvPr>
          <p:cNvSpPr txBox="1"/>
          <p:nvPr/>
        </p:nvSpPr>
        <p:spPr>
          <a:xfrm>
            <a:off x="5195003" y="1010087"/>
            <a:ext cx="179728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Dockerfile</a:t>
            </a:r>
            <a:endParaRPr lang="pl-PL" sz="2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4" name="Down Arrow 3">
            <a:extLst>
              <a:ext uri="{FF2B5EF4-FFF2-40B4-BE49-F238E27FC236}">
                <a16:creationId xmlns:a16="http://schemas.microsoft.com/office/drawing/2014/main" id="{28436C4D-90DF-394F-BA00-5939D514D430}"/>
              </a:ext>
            </a:extLst>
          </p:cNvPr>
          <p:cNvSpPr/>
          <p:nvPr/>
        </p:nvSpPr>
        <p:spPr>
          <a:xfrm>
            <a:off x="3161488" y="4873557"/>
            <a:ext cx="457201" cy="417509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15" name="Down Arrow 14">
            <a:extLst>
              <a:ext uri="{FF2B5EF4-FFF2-40B4-BE49-F238E27FC236}">
                <a16:creationId xmlns:a16="http://schemas.microsoft.com/office/drawing/2014/main" id="{B4A6F996-6E4D-E444-B182-DBC228FDF28F}"/>
              </a:ext>
            </a:extLst>
          </p:cNvPr>
          <p:cNvSpPr/>
          <p:nvPr/>
        </p:nvSpPr>
        <p:spPr>
          <a:xfrm>
            <a:off x="7467599" y="4873556"/>
            <a:ext cx="457201" cy="417509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9733479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15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705040-D846-7D44-BBA1-762CAF23B8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5847" y="112237"/>
            <a:ext cx="10515600" cy="1071116"/>
          </a:xfrm>
        </p:spPr>
        <p:txBody>
          <a:bodyPr>
            <a:normAutofit/>
          </a:bodyPr>
          <a:lstStyle/>
          <a:p>
            <a:pPr algn="ctr"/>
            <a:r>
              <a:rPr lang="pl-PL" dirty="0">
                <a:latin typeface="Roboto Medium" panose="02000000000000000000" pitchFamily="2" charset="0"/>
                <a:ea typeface="Roboto Medium" panose="02000000000000000000" pitchFamily="2" charset="0"/>
              </a:rPr>
              <a:t>Remote Debugging with Delve in Docker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CBF1D2C-1538-2E49-A475-663ACFFBF595}"/>
              </a:ext>
            </a:extLst>
          </p:cNvPr>
          <p:cNvSpPr txBox="1"/>
          <p:nvPr/>
        </p:nvSpPr>
        <p:spPr>
          <a:xfrm>
            <a:off x="835847" y="1727893"/>
            <a:ext cx="10515600" cy="830997"/>
          </a:xfrm>
          <a:prstGeom prst="rect">
            <a:avLst/>
          </a:prstGeom>
          <a:solidFill>
            <a:srgbClr val="424242"/>
          </a:solidFill>
        </p:spPr>
        <p:txBody>
          <a:bodyPr wrap="square" rtlCol="0">
            <a:spAutoFit/>
          </a:bodyPr>
          <a:lstStyle/>
          <a:p>
            <a:r>
              <a:rPr lang="pl-PL" sz="2400" dirty="0">
                <a:solidFill>
                  <a:srgbClr val="00B05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$ </a:t>
            </a:r>
            <a:r>
              <a:rPr lang="pl-PL" sz="2400" dirty="0" err="1">
                <a:solidFill>
                  <a:srgbClr val="00B05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docker</a:t>
            </a:r>
            <a:r>
              <a:rPr lang="pl-PL" sz="2400" dirty="0">
                <a:solidFill>
                  <a:srgbClr val="00B05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run -d -p 8081:8081 -p 40000:40000 </a:t>
            </a:r>
            <a:r>
              <a:rPr lang="pl-PL" sz="2400" dirty="0" err="1">
                <a:solidFill>
                  <a:srgbClr val="00B05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mateuszdyminski</a:t>
            </a:r>
            <a:r>
              <a:rPr lang="pl-PL" sz="2400" dirty="0">
                <a:solidFill>
                  <a:srgbClr val="00B05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/</a:t>
            </a:r>
            <a:r>
              <a:rPr lang="pl-PL" sz="2400" dirty="0" err="1">
                <a:solidFill>
                  <a:srgbClr val="00B05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debug:latest</a:t>
            </a:r>
            <a:endParaRPr lang="pl-PL" sz="2400" dirty="0">
              <a:solidFill>
                <a:srgbClr val="00B050"/>
              </a:solidFill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947A4B1-6398-D948-84C4-5FE42F6CF480}"/>
              </a:ext>
            </a:extLst>
          </p:cNvPr>
          <p:cNvSpPr txBox="1"/>
          <p:nvPr/>
        </p:nvSpPr>
        <p:spPr>
          <a:xfrm>
            <a:off x="835847" y="1069476"/>
            <a:ext cx="369043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Run Docker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container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: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16E9627-0149-7A46-A81F-CCA9B4ED76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17373" y="3429000"/>
            <a:ext cx="8352547" cy="3345227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36A65A35-FA54-784B-B380-6031D9270B49}"/>
              </a:ext>
            </a:extLst>
          </p:cNvPr>
          <p:cNvSpPr txBox="1"/>
          <p:nvPr/>
        </p:nvSpPr>
        <p:spPr>
          <a:xfrm>
            <a:off x="835847" y="2701716"/>
            <a:ext cx="280076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Does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 not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work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 :/</a:t>
            </a:r>
          </a:p>
        </p:txBody>
      </p:sp>
    </p:spTree>
    <p:extLst>
      <p:ext uri="{BB962C8B-B14F-4D97-AF65-F5344CB8AC3E}">
        <p14:creationId xmlns:p14="http://schemas.microsoft.com/office/powerpoint/2010/main" val="41796708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705040-D846-7D44-BBA1-762CAF23B8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5847" y="112237"/>
            <a:ext cx="10515600" cy="1745746"/>
          </a:xfrm>
        </p:spPr>
        <p:txBody>
          <a:bodyPr>
            <a:normAutofit/>
          </a:bodyPr>
          <a:lstStyle/>
          <a:p>
            <a:pPr algn="ctr"/>
            <a:r>
              <a:rPr lang="pl-PL" dirty="0">
                <a:latin typeface="Roboto Medium" panose="02000000000000000000" pitchFamily="2" charset="0"/>
                <a:ea typeface="Roboto Medium" panose="02000000000000000000" pitchFamily="2" charset="0"/>
              </a:rPr>
              <a:t>Remote Debugging with Delve in Docker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CBF1D2C-1538-2E49-A475-663ACFFBF595}"/>
              </a:ext>
            </a:extLst>
          </p:cNvPr>
          <p:cNvSpPr txBox="1"/>
          <p:nvPr/>
        </p:nvSpPr>
        <p:spPr>
          <a:xfrm>
            <a:off x="835847" y="3274591"/>
            <a:ext cx="10515600" cy="830997"/>
          </a:xfrm>
          <a:prstGeom prst="rect">
            <a:avLst/>
          </a:prstGeom>
          <a:solidFill>
            <a:srgbClr val="424242"/>
          </a:solidFill>
        </p:spPr>
        <p:txBody>
          <a:bodyPr wrap="square" rtlCol="0">
            <a:spAutoFit/>
          </a:bodyPr>
          <a:lstStyle/>
          <a:p>
            <a:r>
              <a:rPr lang="pl-PL" sz="2400" dirty="0">
                <a:solidFill>
                  <a:srgbClr val="00B05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$ </a:t>
            </a:r>
            <a:r>
              <a:rPr lang="pl-PL" sz="2400" dirty="0" err="1">
                <a:solidFill>
                  <a:srgbClr val="00B05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docker</a:t>
            </a:r>
            <a:r>
              <a:rPr lang="pl-PL" sz="2400" dirty="0">
                <a:solidFill>
                  <a:srgbClr val="00B05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run -d -p 8081:8081 -p 40000:40000 --</a:t>
            </a:r>
            <a:r>
              <a:rPr lang="pl-PL" sz="2400" dirty="0" err="1">
                <a:solidFill>
                  <a:srgbClr val="00B05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security-opt</a:t>
            </a:r>
            <a:r>
              <a:rPr lang="pl-PL" sz="2400" dirty="0">
                <a:solidFill>
                  <a:srgbClr val="00B05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=</a:t>
            </a:r>
            <a:r>
              <a:rPr lang="pl-PL" sz="2400" dirty="0" err="1">
                <a:solidFill>
                  <a:srgbClr val="00B05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seccomp:unconfined</a:t>
            </a:r>
            <a:r>
              <a:rPr lang="pl-PL" sz="2400" dirty="0">
                <a:solidFill>
                  <a:srgbClr val="00B05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</a:t>
            </a:r>
            <a:r>
              <a:rPr lang="pl-PL" sz="2400" dirty="0" err="1">
                <a:solidFill>
                  <a:srgbClr val="00B05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mateuszdyminski</a:t>
            </a:r>
            <a:r>
              <a:rPr lang="pl-PL" sz="2400" dirty="0">
                <a:solidFill>
                  <a:srgbClr val="00B05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/</a:t>
            </a:r>
            <a:r>
              <a:rPr lang="pl-PL" sz="2400" dirty="0" err="1">
                <a:solidFill>
                  <a:srgbClr val="00B05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debug:latest</a:t>
            </a:r>
            <a:endParaRPr lang="pl-PL" sz="2400" dirty="0">
              <a:solidFill>
                <a:srgbClr val="00B050"/>
              </a:solidFill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947A4B1-6398-D948-84C4-5FE42F6CF480}"/>
              </a:ext>
            </a:extLst>
          </p:cNvPr>
          <p:cNvSpPr txBox="1"/>
          <p:nvPr/>
        </p:nvSpPr>
        <p:spPr>
          <a:xfrm>
            <a:off x="835847" y="2372982"/>
            <a:ext cx="369043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Run Docker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container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:</a:t>
            </a:r>
          </a:p>
        </p:txBody>
      </p:sp>
    </p:spTree>
    <p:extLst>
      <p:ext uri="{BB962C8B-B14F-4D97-AF65-F5344CB8AC3E}">
        <p14:creationId xmlns:p14="http://schemas.microsoft.com/office/powerpoint/2010/main" val="380236401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2A620D1-6B3B-694C-8A07-03E38FF936B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 t="15730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FB55E30-27AE-5A48-8C08-DED19B25952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2"/>
            <a:ext cx="9144000" cy="2900518"/>
          </a:xfrm>
        </p:spPr>
        <p:txBody>
          <a:bodyPr>
            <a:normAutofit/>
          </a:bodyPr>
          <a:lstStyle/>
          <a:p>
            <a:r>
              <a:rPr lang="pl-PL" dirty="0">
                <a:solidFill>
                  <a:srgbClr val="FFFFFF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Demo</a:t>
            </a:r>
          </a:p>
        </p:txBody>
      </p:sp>
    </p:spTree>
    <p:extLst>
      <p:ext uri="{BB962C8B-B14F-4D97-AF65-F5344CB8AC3E}">
        <p14:creationId xmlns:p14="http://schemas.microsoft.com/office/powerpoint/2010/main" val="348092167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85C326D-03E5-CC49-BCBA-D2E8A8AC657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 t="24750" b="30250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FB55E30-27AE-5A48-8C08-DED19B25952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2"/>
            <a:ext cx="9144000" cy="2900518"/>
          </a:xfrm>
        </p:spPr>
        <p:txBody>
          <a:bodyPr>
            <a:normAutofit/>
          </a:bodyPr>
          <a:lstStyle/>
          <a:p>
            <a:r>
              <a:rPr lang="pl-PL" dirty="0" err="1">
                <a:solidFill>
                  <a:srgbClr val="FFFFFF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Postmortem</a:t>
            </a:r>
            <a:r>
              <a:rPr lang="pl-PL" dirty="0">
                <a:solidFill>
                  <a:srgbClr val="FFFFFF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 Debugging</a:t>
            </a:r>
          </a:p>
        </p:txBody>
      </p:sp>
    </p:spTree>
    <p:extLst>
      <p:ext uri="{BB962C8B-B14F-4D97-AF65-F5344CB8AC3E}">
        <p14:creationId xmlns:p14="http://schemas.microsoft.com/office/powerpoint/2010/main" val="181126755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705040-D846-7D44-BBA1-762CAF23B8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l-PL" dirty="0" err="1">
                <a:solidFill>
                  <a:srgbClr val="FFFFFF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Postmortem</a:t>
            </a:r>
            <a:r>
              <a:rPr lang="pl-PL" dirty="0">
                <a:solidFill>
                  <a:srgbClr val="FFFFFF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 Debugging</a:t>
            </a:r>
            <a:endParaRPr lang="pl-PL" dirty="0">
              <a:latin typeface="Roboto Medium" panose="02000000000000000000" pitchFamily="2" charset="0"/>
              <a:ea typeface="Roboto Medium" panose="02000000000000000000" pitchFamily="2" charset="0"/>
            </a:endParaRP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86EC4EE-328C-B74F-9EEA-D6843D7B6B0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45205" y="1865974"/>
            <a:ext cx="10515600" cy="4351338"/>
          </a:xfrm>
        </p:spPr>
        <p:txBody>
          <a:bodyPr/>
          <a:lstStyle/>
          <a:p>
            <a:pPr marL="457200" indent="-457200"/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Sometimes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our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application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dies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and we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would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like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to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analyze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what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happend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.</a:t>
            </a:r>
          </a:p>
          <a:p>
            <a:pPr marL="457200" indent="-457200"/>
            <a:r>
              <a:rPr lang="pl-PL" dirty="0"/>
              <a:t>It </a:t>
            </a:r>
            <a:r>
              <a:rPr lang="pl-PL" dirty="0" err="1"/>
              <a:t>is</a:t>
            </a:r>
            <a:r>
              <a:rPr lang="pl-PL" dirty="0"/>
              <a:t> </a:t>
            </a:r>
            <a:r>
              <a:rPr lang="pl-PL" dirty="0" err="1"/>
              <a:t>possible</a:t>
            </a:r>
            <a:r>
              <a:rPr lang="pl-PL" dirty="0"/>
              <a:t> to </a:t>
            </a:r>
            <a:r>
              <a:rPr lang="pl-PL" dirty="0" err="1"/>
              <a:t>obtain</a:t>
            </a:r>
            <a:r>
              <a:rPr lang="pl-PL" dirty="0"/>
              <a:t> </a:t>
            </a:r>
            <a:r>
              <a:rPr lang="pl-PL" dirty="0" err="1">
                <a:solidFill>
                  <a:schemeClr val="accent4"/>
                </a:solidFill>
              </a:rPr>
              <a:t>core</a:t>
            </a:r>
            <a:r>
              <a:rPr lang="pl-PL" dirty="0">
                <a:solidFill>
                  <a:schemeClr val="accent4"/>
                </a:solidFill>
              </a:rPr>
              <a:t> </a:t>
            </a:r>
            <a:r>
              <a:rPr lang="pl-PL" dirty="0" err="1">
                <a:solidFill>
                  <a:schemeClr val="accent4"/>
                </a:solidFill>
              </a:rPr>
              <a:t>files</a:t>
            </a:r>
            <a:r>
              <a:rPr lang="pl-PL" dirty="0">
                <a:solidFill>
                  <a:schemeClr val="accent4"/>
                </a:solidFill>
              </a:rPr>
              <a:t> </a:t>
            </a:r>
            <a:r>
              <a:rPr lang="pl-PL" dirty="0"/>
              <a:t>from Go </a:t>
            </a:r>
            <a:r>
              <a:rPr lang="pl-PL" dirty="0" err="1"/>
              <a:t>programs</a:t>
            </a:r>
            <a:r>
              <a:rPr lang="pl-PL" dirty="0"/>
              <a:t> and </a:t>
            </a:r>
            <a:r>
              <a:rPr lang="pl-PL" dirty="0" err="1"/>
              <a:t>use</a:t>
            </a:r>
            <a:r>
              <a:rPr lang="pl-PL" dirty="0"/>
              <a:t> </a:t>
            </a:r>
            <a:r>
              <a:rPr lang="pl-PL" dirty="0" err="1"/>
              <a:t>delve</a:t>
            </a:r>
            <a:r>
              <a:rPr lang="pl-PL" dirty="0"/>
              <a:t> </a:t>
            </a:r>
            <a:r>
              <a:rPr lang="pl-PL" dirty="0" err="1"/>
              <a:t>or</a:t>
            </a:r>
            <a:r>
              <a:rPr lang="pl-PL" dirty="0"/>
              <a:t> </a:t>
            </a:r>
            <a:r>
              <a:rPr lang="pl-PL" dirty="0" err="1"/>
              <a:t>gdb</a:t>
            </a:r>
            <a:r>
              <a:rPr lang="pl-PL" dirty="0"/>
              <a:t> to </a:t>
            </a:r>
            <a:r>
              <a:rPr lang="pl-PL" dirty="0" err="1"/>
              <a:t>debug</a:t>
            </a:r>
            <a:r>
              <a:rPr lang="pl-PL" dirty="0"/>
              <a:t>.</a:t>
            </a:r>
          </a:p>
          <a:p>
            <a:pPr marL="457200" indent="-457200"/>
            <a:r>
              <a:rPr lang="pl-PL" dirty="0"/>
              <a:t>A </a:t>
            </a:r>
            <a:r>
              <a:rPr lang="pl-PL" dirty="0" err="1"/>
              <a:t>core</a:t>
            </a:r>
            <a:r>
              <a:rPr lang="pl-PL" dirty="0"/>
              <a:t> </a:t>
            </a:r>
            <a:r>
              <a:rPr lang="pl-PL" dirty="0" err="1"/>
              <a:t>dump</a:t>
            </a:r>
            <a:r>
              <a:rPr lang="pl-PL" dirty="0"/>
              <a:t> file </a:t>
            </a:r>
            <a:r>
              <a:rPr lang="pl-PL" dirty="0" err="1"/>
              <a:t>is</a:t>
            </a:r>
            <a:r>
              <a:rPr lang="pl-PL" dirty="0"/>
              <a:t> a file </a:t>
            </a:r>
            <a:r>
              <a:rPr lang="pl-PL" dirty="0" err="1"/>
              <a:t>that</a:t>
            </a:r>
            <a:r>
              <a:rPr lang="pl-PL" dirty="0"/>
              <a:t> </a:t>
            </a:r>
            <a:r>
              <a:rPr lang="pl-PL" dirty="0" err="1"/>
              <a:t>contains</a:t>
            </a:r>
            <a:r>
              <a:rPr lang="pl-PL" dirty="0"/>
              <a:t> the </a:t>
            </a:r>
            <a:r>
              <a:rPr lang="pl-PL" dirty="0" err="1"/>
              <a:t>memory</a:t>
            </a:r>
            <a:r>
              <a:rPr lang="pl-PL" dirty="0"/>
              <a:t> </a:t>
            </a:r>
            <a:r>
              <a:rPr lang="pl-PL" dirty="0" err="1"/>
              <a:t>dump</a:t>
            </a:r>
            <a:r>
              <a:rPr lang="pl-PL" dirty="0"/>
              <a:t> of a </a:t>
            </a:r>
            <a:r>
              <a:rPr lang="pl-PL" dirty="0" err="1"/>
              <a:t>running</a:t>
            </a:r>
            <a:r>
              <a:rPr lang="pl-PL" dirty="0"/>
              <a:t> </a:t>
            </a:r>
            <a:r>
              <a:rPr lang="pl-PL" dirty="0" err="1"/>
              <a:t>process</a:t>
            </a:r>
            <a:r>
              <a:rPr lang="pl-PL" dirty="0"/>
              <a:t> and </a:t>
            </a:r>
            <a:r>
              <a:rPr lang="pl-PL" dirty="0" err="1"/>
              <a:t>its</a:t>
            </a:r>
            <a:r>
              <a:rPr lang="pl-PL" dirty="0"/>
              <a:t> </a:t>
            </a:r>
            <a:r>
              <a:rPr lang="pl-PL" dirty="0" err="1"/>
              <a:t>process</a:t>
            </a:r>
            <a:r>
              <a:rPr lang="pl-PL" dirty="0"/>
              <a:t> status.</a:t>
            </a:r>
          </a:p>
          <a:p>
            <a:pPr marL="457200" indent="-457200"/>
            <a:endParaRPr lang="pl-PL" dirty="0"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marL="457200" indent="-457200"/>
            <a:endParaRPr lang="pl-PL" dirty="0">
              <a:latin typeface="Roboto" panose="02000000000000000000" pitchFamily="2" charset="0"/>
              <a:ea typeface="Roboto" panose="02000000000000000000" pitchFamily="2" charset="0"/>
            </a:endParaRPr>
          </a:p>
          <a:p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19771127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uild="p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705040-D846-7D44-BBA1-762CAF23B8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802194"/>
          </a:xfrm>
        </p:spPr>
        <p:txBody>
          <a:bodyPr/>
          <a:lstStyle/>
          <a:p>
            <a:pPr algn="ctr"/>
            <a:r>
              <a:rPr lang="pl-PL" dirty="0" err="1">
                <a:solidFill>
                  <a:srgbClr val="FFFFFF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Core</a:t>
            </a:r>
            <a:r>
              <a:rPr lang="pl-PL" dirty="0">
                <a:solidFill>
                  <a:srgbClr val="FFFFFF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 File – How to</a:t>
            </a:r>
            <a:endParaRPr lang="pl-PL" dirty="0">
              <a:latin typeface="Roboto Medium" panose="02000000000000000000" pitchFamily="2" charset="0"/>
              <a:ea typeface="Roboto Medium" panose="02000000000000000000" pitchFamily="2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DF3E2F-0936-654D-8024-77EA7FFE00E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54869"/>
            <a:ext cx="10515600" cy="184825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Crash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dumps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,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these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are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basically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core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dumps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written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to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disk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when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a program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is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crashing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. Go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doesn’t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enable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crash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dumps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by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default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but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gives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you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this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option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on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Ctrl+backslash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when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 </a:t>
            </a:r>
            <a:r>
              <a:rPr lang="pl-PL" dirty="0">
                <a:solidFill>
                  <a:schemeClr val="accent4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GOTRACEBACK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 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env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variable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is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set to “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crash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”.</a:t>
            </a:r>
          </a:p>
          <a:p>
            <a:endParaRPr lang="pl-PL" dirty="0">
              <a:latin typeface="Roboto" panose="02000000000000000000" pitchFamily="2" charset="0"/>
              <a:ea typeface="Roboto" panose="02000000000000000000" pitchFamily="2" charset="0"/>
            </a:endParaRPr>
          </a:p>
          <a:p>
            <a:endParaRPr lang="pl-PL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6AA0D8B-DBA2-1A4A-9F81-D85F78F3517B}"/>
              </a:ext>
            </a:extLst>
          </p:cNvPr>
          <p:cNvSpPr txBox="1"/>
          <p:nvPr/>
        </p:nvSpPr>
        <p:spPr>
          <a:xfrm>
            <a:off x="835846" y="2880104"/>
            <a:ext cx="10515600" cy="830997"/>
          </a:xfrm>
          <a:prstGeom prst="rect">
            <a:avLst/>
          </a:prstGeom>
          <a:solidFill>
            <a:srgbClr val="424242"/>
          </a:solidFill>
        </p:spPr>
        <p:txBody>
          <a:bodyPr wrap="square" rtlCol="0">
            <a:spAutoFit/>
          </a:bodyPr>
          <a:lstStyle/>
          <a:p>
            <a:r>
              <a:rPr lang="pl-PL" sz="2400" dirty="0">
                <a:solidFill>
                  <a:srgbClr val="00B05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$ GOTRACEBACK=</a:t>
            </a:r>
            <a:r>
              <a:rPr lang="pl-PL" sz="2400" dirty="0" err="1">
                <a:solidFill>
                  <a:srgbClr val="00B05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crash</a:t>
            </a:r>
            <a:r>
              <a:rPr lang="pl-PL" sz="2400" dirty="0">
                <a:solidFill>
                  <a:srgbClr val="00B05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./</a:t>
            </a:r>
            <a:r>
              <a:rPr lang="pl-PL" sz="2400" dirty="0" err="1">
                <a:solidFill>
                  <a:srgbClr val="00B05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app</a:t>
            </a:r>
            <a:r>
              <a:rPr lang="pl-PL" sz="2400" dirty="0">
                <a:solidFill>
                  <a:srgbClr val="00B05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-mac</a:t>
            </a:r>
          </a:p>
          <a:p>
            <a:r>
              <a:rPr lang="pl-PL" sz="2400" dirty="0">
                <a:solidFill>
                  <a:srgbClr val="00B05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(</a:t>
            </a:r>
            <a:r>
              <a:rPr lang="pl-PL" sz="2400" dirty="0" err="1">
                <a:solidFill>
                  <a:srgbClr val="00B05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Ctrl</a:t>
            </a:r>
            <a:r>
              <a:rPr lang="pl-PL" sz="2400" dirty="0">
                <a:solidFill>
                  <a:srgbClr val="00B05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+\)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B310BFD-5037-9B4D-89ED-FFB071011E99}"/>
              </a:ext>
            </a:extLst>
          </p:cNvPr>
          <p:cNvSpPr txBox="1"/>
          <p:nvPr/>
        </p:nvSpPr>
        <p:spPr>
          <a:xfrm>
            <a:off x="835847" y="5603132"/>
            <a:ext cx="10515600" cy="830997"/>
          </a:xfrm>
          <a:prstGeom prst="rect">
            <a:avLst/>
          </a:prstGeom>
          <a:solidFill>
            <a:srgbClr val="424242"/>
          </a:solidFill>
        </p:spPr>
        <p:txBody>
          <a:bodyPr wrap="square" rtlCol="0">
            <a:spAutoFit/>
          </a:bodyPr>
          <a:lstStyle/>
          <a:p>
            <a:r>
              <a:rPr lang="pl-PL" sz="2400" dirty="0">
                <a:solidFill>
                  <a:srgbClr val="00B05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$ ./</a:t>
            </a:r>
            <a:r>
              <a:rPr lang="pl-PL" sz="2400" dirty="0" err="1">
                <a:solidFill>
                  <a:srgbClr val="00B05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app</a:t>
            </a:r>
            <a:r>
              <a:rPr lang="pl-PL" sz="2400" dirty="0">
                <a:solidFill>
                  <a:srgbClr val="00B05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-mac &amp;</a:t>
            </a:r>
          </a:p>
          <a:p>
            <a:r>
              <a:rPr lang="pl-PL" sz="2400" dirty="0">
                <a:solidFill>
                  <a:srgbClr val="00B05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$ </a:t>
            </a:r>
            <a:r>
              <a:rPr lang="pl-PL" sz="2400" dirty="0" err="1">
                <a:solidFill>
                  <a:srgbClr val="00B05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gcore</a:t>
            </a:r>
            <a:r>
              <a:rPr lang="pl-PL" sz="2400" dirty="0">
                <a:solidFill>
                  <a:srgbClr val="00B05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3214 # 3214 </a:t>
            </a:r>
            <a:r>
              <a:rPr lang="pl-PL" sz="2400" dirty="0" err="1">
                <a:solidFill>
                  <a:srgbClr val="00B05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is</a:t>
            </a:r>
            <a:r>
              <a:rPr lang="pl-PL" sz="2400" dirty="0">
                <a:solidFill>
                  <a:srgbClr val="00B05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the PID of </a:t>
            </a:r>
            <a:r>
              <a:rPr lang="pl-PL" sz="2400" dirty="0" err="1">
                <a:solidFill>
                  <a:srgbClr val="00B05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app</a:t>
            </a:r>
            <a:r>
              <a:rPr lang="pl-PL" sz="2400" dirty="0">
                <a:solidFill>
                  <a:srgbClr val="00B05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-mac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2ED6E52-DD3D-154B-BF7E-F429E48D18AF}"/>
              </a:ext>
            </a:extLst>
          </p:cNvPr>
          <p:cNvSpPr txBox="1"/>
          <p:nvPr/>
        </p:nvSpPr>
        <p:spPr>
          <a:xfrm>
            <a:off x="835847" y="4218136"/>
            <a:ext cx="10515599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Another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option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is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 to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retrieve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 a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core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dump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 from a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running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process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without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having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 to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kill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 a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process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. With </a:t>
            </a:r>
            <a:r>
              <a:rPr lang="pl-PL" sz="2800" dirty="0" err="1">
                <a:solidFill>
                  <a:schemeClr val="accent4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gcore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,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it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is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possible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 to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get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 the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core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files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without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crashing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.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Let’s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 start the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server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again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:</a:t>
            </a:r>
          </a:p>
        </p:txBody>
      </p:sp>
    </p:spTree>
    <p:extLst>
      <p:ext uri="{BB962C8B-B14F-4D97-AF65-F5344CB8AC3E}">
        <p14:creationId xmlns:p14="http://schemas.microsoft.com/office/powerpoint/2010/main" val="3670664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4" grpId="0" animBg="1"/>
      <p:bldP spid="5" grpId="0" animBg="1"/>
      <p:bldP spid="6" grpId="0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705040-D846-7D44-BBA1-762CAF23B8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7487"/>
          </a:xfrm>
        </p:spPr>
        <p:txBody>
          <a:bodyPr/>
          <a:lstStyle/>
          <a:p>
            <a:pPr algn="ctr"/>
            <a:r>
              <a:rPr lang="pl-PL" dirty="0" err="1">
                <a:solidFill>
                  <a:srgbClr val="FFFFFF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Postmortem</a:t>
            </a:r>
            <a:r>
              <a:rPr lang="pl-PL" dirty="0">
                <a:solidFill>
                  <a:srgbClr val="FFFFFF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 Debugging</a:t>
            </a:r>
            <a:endParaRPr lang="pl-PL" dirty="0">
              <a:latin typeface="Roboto Medium" panose="02000000000000000000" pitchFamily="2" charset="0"/>
              <a:ea typeface="Roboto Medium" panose="02000000000000000000" pitchFamily="2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B310BFD-5037-9B4D-89ED-FFB071011E99}"/>
              </a:ext>
            </a:extLst>
          </p:cNvPr>
          <p:cNvSpPr txBox="1"/>
          <p:nvPr/>
        </p:nvSpPr>
        <p:spPr>
          <a:xfrm>
            <a:off x="838199" y="3085105"/>
            <a:ext cx="10515600" cy="830997"/>
          </a:xfrm>
          <a:prstGeom prst="rect">
            <a:avLst/>
          </a:prstGeom>
          <a:solidFill>
            <a:srgbClr val="424242"/>
          </a:solidFill>
        </p:spPr>
        <p:txBody>
          <a:bodyPr wrap="square" rtlCol="0">
            <a:spAutoFit/>
          </a:bodyPr>
          <a:lstStyle/>
          <a:p>
            <a:r>
              <a:rPr lang="pl-PL" sz="2400" dirty="0">
                <a:solidFill>
                  <a:srgbClr val="00B05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$ dlv </a:t>
            </a:r>
            <a:r>
              <a:rPr lang="pl-PL" sz="2400" dirty="0" err="1">
                <a:solidFill>
                  <a:srgbClr val="00B05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core</a:t>
            </a:r>
            <a:r>
              <a:rPr lang="pl-PL" sz="2400" dirty="0">
                <a:solidFill>
                  <a:srgbClr val="00B05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./</a:t>
            </a:r>
            <a:r>
              <a:rPr lang="pl-PL" sz="2400" dirty="0" err="1">
                <a:solidFill>
                  <a:srgbClr val="00B05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app</a:t>
            </a:r>
            <a:r>
              <a:rPr lang="pl-PL" sz="2400" dirty="0">
                <a:solidFill>
                  <a:srgbClr val="00B05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-mac /</a:t>
            </a:r>
            <a:r>
              <a:rPr lang="pl-PL" sz="2400" dirty="0" err="1">
                <a:solidFill>
                  <a:srgbClr val="00B05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cores</a:t>
            </a:r>
            <a:r>
              <a:rPr lang="pl-PL" sz="2400" dirty="0">
                <a:solidFill>
                  <a:srgbClr val="00B05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/app-mac-99182-20190611T210621Z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3E7EE74-4157-8445-80BE-39AA48F02648}"/>
              </a:ext>
            </a:extLst>
          </p:cNvPr>
          <p:cNvSpPr txBox="1"/>
          <p:nvPr/>
        </p:nvSpPr>
        <p:spPr>
          <a:xfrm>
            <a:off x="838200" y="2110902"/>
            <a:ext cx="10515601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We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have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 a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dump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without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crashing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 the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process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. The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next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 step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is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 to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load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 the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core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 file to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delve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 and start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analyzing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.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D57FF51-6049-2041-BB02-E3FE3BDFED1E}"/>
              </a:ext>
            </a:extLst>
          </p:cNvPr>
          <p:cNvSpPr/>
          <p:nvPr/>
        </p:nvSpPr>
        <p:spPr>
          <a:xfrm>
            <a:off x="838199" y="4400654"/>
            <a:ext cx="10515599" cy="18158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This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is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 no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different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than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 the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typical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delve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interactive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.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You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can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backtrace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, list,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see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variables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, and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more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.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Some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features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will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 be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disabled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given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 a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core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dump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is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 a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snapshot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 and not a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currently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running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 proces.</a:t>
            </a:r>
          </a:p>
        </p:txBody>
      </p:sp>
    </p:spTree>
    <p:extLst>
      <p:ext uri="{BB962C8B-B14F-4D97-AF65-F5344CB8AC3E}">
        <p14:creationId xmlns:p14="http://schemas.microsoft.com/office/powerpoint/2010/main" val="299746883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2A620D1-6B3B-694C-8A07-03E38FF936B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 t="15730"/>
          <a:stretch/>
        </p:blipFill>
        <p:spPr>
          <a:xfrm>
            <a:off x="0" y="1"/>
            <a:ext cx="12191980" cy="68579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FB55E30-27AE-5A48-8C08-DED19B25952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3990" y="227417"/>
            <a:ext cx="9144000" cy="1046906"/>
          </a:xfrm>
        </p:spPr>
        <p:txBody>
          <a:bodyPr>
            <a:normAutofit/>
          </a:bodyPr>
          <a:lstStyle/>
          <a:p>
            <a:r>
              <a:rPr lang="pl-PL" dirty="0">
                <a:solidFill>
                  <a:srgbClr val="FFFFFF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Debugging - </a:t>
            </a:r>
            <a:r>
              <a:rPr lang="pl-PL" dirty="0" err="1">
                <a:solidFill>
                  <a:srgbClr val="FFFFFF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takeaways</a:t>
            </a:r>
            <a:endParaRPr lang="pl-PL" dirty="0">
              <a:solidFill>
                <a:srgbClr val="FFFFFF"/>
              </a:solidFill>
              <a:latin typeface="Roboto Medium" panose="02000000000000000000" pitchFamily="2" charset="0"/>
              <a:ea typeface="Roboto Medium" panose="02000000000000000000" pitchFamily="2" charset="0"/>
            </a:endParaRPr>
          </a:p>
        </p:txBody>
      </p:sp>
      <p:sp>
        <p:nvSpPr>
          <p:cNvPr id="5" name="Content Placeholder 5">
            <a:extLst>
              <a:ext uri="{FF2B5EF4-FFF2-40B4-BE49-F238E27FC236}">
                <a16:creationId xmlns:a16="http://schemas.microsoft.com/office/drawing/2014/main" id="{744FD067-E040-074C-9393-9E0C624BC943}"/>
              </a:ext>
            </a:extLst>
          </p:cNvPr>
          <p:cNvSpPr txBox="1">
            <a:spLocks/>
          </p:cNvSpPr>
          <p:nvPr/>
        </p:nvSpPr>
        <p:spPr>
          <a:xfrm>
            <a:off x="945205" y="1865974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pl-PL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2E96271-232F-9B45-A4C1-C2BA129A715D}"/>
              </a:ext>
            </a:extLst>
          </p:cNvPr>
          <p:cNvSpPr txBox="1">
            <a:spLocks/>
          </p:cNvSpPr>
          <p:nvPr/>
        </p:nvSpPr>
        <p:spPr>
          <a:xfrm>
            <a:off x="1097605" y="2018374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Debugging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local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Application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is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very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easy</a:t>
            </a:r>
            <a:endParaRPr lang="pl-PL" dirty="0"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Attaching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to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production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Application(non-Docker)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is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pretty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straighforward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, but: </a:t>
            </a:r>
          </a:p>
          <a:p>
            <a:pPr marL="914400" lvl="1" indent="-457200" algn="l">
              <a:buFont typeface="Arial" panose="020B0604020202020204" pitchFamily="34" charset="0"/>
              <a:buChar char="•"/>
            </a:pP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it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stops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the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execution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of the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entire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App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when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we start dlv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server</a:t>
            </a:r>
            <a:endParaRPr lang="pl-PL" dirty="0"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marL="914400" lvl="1" indent="-457200" algn="l">
              <a:buFont typeface="Arial" panose="020B0604020202020204" pitchFamily="34" charset="0"/>
              <a:buChar char="•"/>
            </a:pP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we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need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to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have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proper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binaries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–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compiled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without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the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optimizations</a:t>
            </a:r>
            <a:endParaRPr lang="pl-PL" dirty="0"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marL="914400" lvl="1" indent="-457200" algn="l">
              <a:buFont typeface="Arial" panose="020B0604020202020204" pitchFamily="34" charset="0"/>
              <a:buChar char="•"/>
            </a:pP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we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need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to restart dlv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server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everytime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we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would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like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to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attach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debugger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again</a:t>
            </a:r>
            <a:endParaRPr lang="pl-PL" dirty="0"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Attaching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to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production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Application in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container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is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problematic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:</a:t>
            </a:r>
          </a:p>
          <a:p>
            <a:pPr marL="914400" lvl="1" indent="-457200" algn="l">
              <a:buFont typeface="Arial" panose="020B0604020202020204" pitchFamily="34" charset="0"/>
              <a:buChar char="•"/>
            </a:pP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we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need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to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create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dedicated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container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image to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make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debugging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possible</a:t>
            </a:r>
            <a:endParaRPr lang="pl-PL" dirty="0"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marL="914400" lvl="1" indent="-457200" algn="l">
              <a:buFont typeface="Arial" panose="020B0604020202020204" pitchFamily="34" charset="0"/>
              <a:buChar char="•"/>
            </a:pP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we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need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to run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container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with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unsecure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way</a:t>
            </a:r>
            <a:endParaRPr lang="pl-PL" dirty="0"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Even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if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our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Application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dies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is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not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too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late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for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debugger</a:t>
            </a:r>
            <a:endParaRPr lang="pl-PL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859882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A455418-374C-5D43-B347-EB094A4B212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FB55E30-27AE-5A48-8C08-DED19B25952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1122362"/>
            <a:ext cx="12191979" cy="2900518"/>
          </a:xfrm>
        </p:spPr>
        <p:txBody>
          <a:bodyPr>
            <a:normAutofit/>
          </a:bodyPr>
          <a:lstStyle/>
          <a:p>
            <a:r>
              <a:rPr lang="pl-PL" sz="4800" dirty="0">
                <a:latin typeface="Roboto" panose="02000000000000000000" pitchFamily="2" charset="0"/>
                <a:ea typeface="Roboto" panose="02000000000000000000" pitchFamily="2" charset="0"/>
              </a:rPr>
              <a:t>github.com/mateuszdyminski/go-diagnose</a:t>
            </a:r>
          </a:p>
        </p:txBody>
      </p:sp>
    </p:spTree>
    <p:extLst>
      <p:ext uri="{BB962C8B-B14F-4D97-AF65-F5344CB8AC3E}">
        <p14:creationId xmlns:p14="http://schemas.microsoft.com/office/powerpoint/2010/main" val="191205650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5B277F2-72C0-A140-BD9C-6814EF5AE0F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FB55E30-27AE-5A48-8C08-DED19B25952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2"/>
            <a:ext cx="9144000" cy="2900518"/>
          </a:xfrm>
        </p:spPr>
        <p:txBody>
          <a:bodyPr>
            <a:normAutofit/>
          </a:bodyPr>
          <a:lstStyle/>
          <a:p>
            <a:r>
              <a:rPr lang="pl-PL" dirty="0" err="1">
                <a:solidFill>
                  <a:srgbClr val="FFFFFF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Profiling</a:t>
            </a:r>
            <a:endParaRPr lang="pl-PL" dirty="0">
              <a:solidFill>
                <a:srgbClr val="FFFFFF"/>
              </a:solidFill>
              <a:latin typeface="Roboto Medium" panose="02000000000000000000" pitchFamily="2" charset="0"/>
              <a:ea typeface="Roboto Medium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1508490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705040-D846-7D44-BBA1-762CAF23B8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l-PL" dirty="0" err="1">
                <a:solidFill>
                  <a:srgbClr val="FFFFFF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Profiling</a:t>
            </a:r>
            <a:endParaRPr lang="pl-PL" dirty="0">
              <a:latin typeface="Roboto Medium" panose="02000000000000000000" pitchFamily="2" charset="0"/>
              <a:ea typeface="Roboto Medium" panose="02000000000000000000" pitchFamily="2" charset="0"/>
            </a:endParaRP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86EC4EE-328C-B74F-9EEA-D6843D7B6B0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45205" y="2558374"/>
            <a:ext cx="10515600" cy="3658938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pl-PL" sz="3200" dirty="0" err="1">
                <a:latin typeface="Roboto" panose="02000000000000000000" pitchFamily="2" charset="0"/>
                <a:ea typeface="Roboto" panose="02000000000000000000" pitchFamily="2" charset="0"/>
              </a:rPr>
              <a:t>Profiling</a:t>
            </a:r>
            <a:r>
              <a:rPr lang="pl-PL" sz="32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3200" dirty="0" err="1">
                <a:latin typeface="Roboto" panose="02000000000000000000" pitchFamily="2" charset="0"/>
                <a:ea typeface="Roboto" panose="02000000000000000000" pitchFamily="2" charset="0"/>
              </a:rPr>
              <a:t>tools</a:t>
            </a:r>
            <a:r>
              <a:rPr lang="pl-PL" sz="32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3200" dirty="0" err="1">
                <a:latin typeface="Roboto" panose="02000000000000000000" pitchFamily="2" charset="0"/>
                <a:ea typeface="Roboto" panose="02000000000000000000" pitchFamily="2" charset="0"/>
              </a:rPr>
              <a:t>analyze</a:t>
            </a:r>
            <a:r>
              <a:rPr lang="pl-PL" sz="3200" dirty="0">
                <a:latin typeface="Roboto" panose="02000000000000000000" pitchFamily="2" charset="0"/>
                <a:ea typeface="Roboto" panose="02000000000000000000" pitchFamily="2" charset="0"/>
              </a:rPr>
              <a:t> the </a:t>
            </a:r>
            <a:r>
              <a:rPr lang="pl-PL" sz="3200" dirty="0" err="1">
                <a:latin typeface="Roboto" panose="02000000000000000000" pitchFamily="2" charset="0"/>
                <a:ea typeface="Roboto" panose="02000000000000000000" pitchFamily="2" charset="0"/>
              </a:rPr>
              <a:t>complexity</a:t>
            </a:r>
            <a:r>
              <a:rPr lang="pl-PL" sz="3200" dirty="0">
                <a:latin typeface="Roboto" panose="02000000000000000000" pitchFamily="2" charset="0"/>
                <a:ea typeface="Roboto" panose="02000000000000000000" pitchFamily="2" charset="0"/>
              </a:rPr>
              <a:t> and </a:t>
            </a:r>
            <a:r>
              <a:rPr lang="pl-PL" sz="3200" dirty="0" err="1">
                <a:latin typeface="Roboto" panose="02000000000000000000" pitchFamily="2" charset="0"/>
                <a:ea typeface="Roboto" panose="02000000000000000000" pitchFamily="2" charset="0"/>
              </a:rPr>
              <a:t>costs</a:t>
            </a:r>
            <a:r>
              <a:rPr lang="pl-PL" sz="3200" dirty="0">
                <a:latin typeface="Roboto" panose="02000000000000000000" pitchFamily="2" charset="0"/>
                <a:ea typeface="Roboto" panose="02000000000000000000" pitchFamily="2" charset="0"/>
              </a:rPr>
              <a:t> of a Go program </a:t>
            </a:r>
            <a:r>
              <a:rPr lang="pl-PL" sz="3200" dirty="0" err="1">
                <a:latin typeface="Roboto" panose="02000000000000000000" pitchFamily="2" charset="0"/>
                <a:ea typeface="Roboto" panose="02000000000000000000" pitchFamily="2" charset="0"/>
              </a:rPr>
              <a:t>such</a:t>
            </a:r>
            <a:r>
              <a:rPr lang="pl-PL" sz="3200" dirty="0">
                <a:latin typeface="Roboto" panose="02000000000000000000" pitchFamily="2" charset="0"/>
                <a:ea typeface="Roboto" panose="02000000000000000000" pitchFamily="2" charset="0"/>
              </a:rPr>
              <a:t> as </a:t>
            </a:r>
            <a:r>
              <a:rPr lang="pl-PL" sz="3200" dirty="0" err="1">
                <a:latin typeface="Roboto" panose="02000000000000000000" pitchFamily="2" charset="0"/>
                <a:ea typeface="Roboto" panose="02000000000000000000" pitchFamily="2" charset="0"/>
              </a:rPr>
              <a:t>its</a:t>
            </a:r>
            <a:r>
              <a:rPr lang="pl-PL" sz="32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3200" dirty="0" err="1">
                <a:latin typeface="Roboto" panose="02000000000000000000" pitchFamily="2" charset="0"/>
                <a:ea typeface="Roboto" panose="02000000000000000000" pitchFamily="2" charset="0"/>
              </a:rPr>
              <a:t>memory</a:t>
            </a:r>
            <a:r>
              <a:rPr lang="pl-PL" sz="32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3200" dirty="0" err="1">
                <a:latin typeface="Roboto" panose="02000000000000000000" pitchFamily="2" charset="0"/>
                <a:ea typeface="Roboto" panose="02000000000000000000" pitchFamily="2" charset="0"/>
              </a:rPr>
              <a:t>usage</a:t>
            </a:r>
            <a:r>
              <a:rPr lang="pl-PL" sz="3200" dirty="0">
                <a:latin typeface="Roboto" panose="02000000000000000000" pitchFamily="2" charset="0"/>
                <a:ea typeface="Roboto" panose="02000000000000000000" pitchFamily="2" charset="0"/>
              </a:rPr>
              <a:t> and </a:t>
            </a:r>
            <a:r>
              <a:rPr lang="pl-PL" sz="3200" dirty="0" err="1">
                <a:latin typeface="Roboto" panose="02000000000000000000" pitchFamily="2" charset="0"/>
                <a:ea typeface="Roboto" panose="02000000000000000000" pitchFamily="2" charset="0"/>
              </a:rPr>
              <a:t>frequently</a:t>
            </a:r>
            <a:r>
              <a:rPr lang="pl-PL" sz="32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3200" dirty="0" err="1">
                <a:latin typeface="Roboto" panose="02000000000000000000" pitchFamily="2" charset="0"/>
                <a:ea typeface="Roboto" panose="02000000000000000000" pitchFamily="2" charset="0"/>
              </a:rPr>
              <a:t>called</a:t>
            </a:r>
            <a:r>
              <a:rPr lang="pl-PL" sz="32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3200" dirty="0" err="1">
                <a:latin typeface="Roboto" panose="02000000000000000000" pitchFamily="2" charset="0"/>
                <a:ea typeface="Roboto" panose="02000000000000000000" pitchFamily="2" charset="0"/>
              </a:rPr>
              <a:t>functions</a:t>
            </a:r>
            <a:r>
              <a:rPr lang="pl-PL" sz="3200" dirty="0">
                <a:latin typeface="Roboto" panose="02000000000000000000" pitchFamily="2" charset="0"/>
                <a:ea typeface="Roboto" panose="02000000000000000000" pitchFamily="2" charset="0"/>
              </a:rPr>
              <a:t> to </a:t>
            </a:r>
            <a:r>
              <a:rPr lang="pl-PL" sz="3200" dirty="0" err="1">
                <a:latin typeface="Roboto" panose="02000000000000000000" pitchFamily="2" charset="0"/>
                <a:ea typeface="Roboto" panose="02000000000000000000" pitchFamily="2" charset="0"/>
              </a:rPr>
              <a:t>identify</a:t>
            </a:r>
            <a:r>
              <a:rPr lang="pl-PL" sz="3200" dirty="0">
                <a:latin typeface="Roboto" panose="02000000000000000000" pitchFamily="2" charset="0"/>
                <a:ea typeface="Roboto" panose="02000000000000000000" pitchFamily="2" charset="0"/>
              </a:rPr>
              <a:t> the </a:t>
            </a:r>
            <a:r>
              <a:rPr lang="pl-PL" sz="3200" dirty="0" err="1">
                <a:latin typeface="Roboto" panose="02000000000000000000" pitchFamily="2" charset="0"/>
                <a:ea typeface="Roboto" panose="02000000000000000000" pitchFamily="2" charset="0"/>
              </a:rPr>
              <a:t>expensive</a:t>
            </a:r>
            <a:r>
              <a:rPr lang="pl-PL" sz="32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3200" dirty="0" err="1">
                <a:latin typeface="Roboto" panose="02000000000000000000" pitchFamily="2" charset="0"/>
                <a:ea typeface="Roboto" panose="02000000000000000000" pitchFamily="2" charset="0"/>
              </a:rPr>
              <a:t>sections</a:t>
            </a:r>
            <a:r>
              <a:rPr lang="pl-PL" sz="3200" dirty="0">
                <a:latin typeface="Roboto" panose="02000000000000000000" pitchFamily="2" charset="0"/>
                <a:ea typeface="Roboto" panose="02000000000000000000" pitchFamily="2" charset="0"/>
              </a:rPr>
              <a:t> of a Go program.</a:t>
            </a:r>
          </a:p>
        </p:txBody>
      </p:sp>
    </p:spTree>
    <p:extLst>
      <p:ext uri="{BB962C8B-B14F-4D97-AF65-F5344CB8AC3E}">
        <p14:creationId xmlns:p14="http://schemas.microsoft.com/office/powerpoint/2010/main" val="222352053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705040-D846-7D44-BBA1-762CAF23B8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l-PL" dirty="0" err="1">
                <a:solidFill>
                  <a:srgbClr val="FFFFFF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pprof</a:t>
            </a:r>
            <a:endParaRPr lang="pl-PL" dirty="0">
              <a:latin typeface="Roboto Medium" panose="02000000000000000000" pitchFamily="2" charset="0"/>
              <a:ea typeface="Roboto Medium" panose="02000000000000000000" pitchFamily="2" charset="0"/>
            </a:endParaRP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86EC4EE-328C-B74F-9EEA-D6843D7B6B0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45205" y="1865974"/>
            <a:ext cx="10515600" cy="4351338"/>
          </a:xfrm>
        </p:spPr>
        <p:txBody>
          <a:bodyPr>
            <a:normAutofit lnSpcReduction="10000"/>
          </a:bodyPr>
          <a:lstStyle/>
          <a:p>
            <a:pPr marL="0" lv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pprof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is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a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tool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for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visualization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and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analysis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of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profiling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data.</a:t>
            </a:r>
          </a:p>
          <a:p>
            <a:pPr marL="0" lvl="0" indent="0">
              <a:lnSpc>
                <a:spcPct val="120000"/>
              </a:lnSpc>
              <a:spcBef>
                <a:spcPts val="0"/>
              </a:spcBef>
              <a:buNone/>
            </a:pPr>
            <a:endParaRPr lang="pl-PL" dirty="0"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marL="0" lv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Go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has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powerful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profiling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built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in to the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runtime</a:t>
            </a:r>
            <a:endParaRPr lang="pl-PL" dirty="0"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marL="457200" lvl="0" indent="-304800">
              <a:lnSpc>
                <a:spcPct val="120000"/>
              </a:lnSpc>
              <a:spcBef>
                <a:spcPts val="1200"/>
              </a:spcBef>
              <a:buClr>
                <a:srgbClr val="434343"/>
              </a:buClr>
              <a:buSzPts val="1200"/>
              <a:buChar char="●"/>
            </a:pP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CPU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profiles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(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stack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sampling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)</a:t>
            </a:r>
          </a:p>
          <a:p>
            <a:pPr marL="457200" lvl="0" indent="-304800">
              <a:lnSpc>
                <a:spcPct val="120000"/>
              </a:lnSpc>
              <a:spcBef>
                <a:spcPts val="0"/>
              </a:spcBef>
              <a:buClr>
                <a:srgbClr val="434343"/>
              </a:buClr>
              <a:buSzPts val="1200"/>
              <a:buChar char="●"/>
            </a:pP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Heap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profiles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using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allocation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profiling</a:t>
            </a:r>
            <a:endParaRPr lang="pl-PL" dirty="0"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marL="457200" lvl="0" indent="-304800">
              <a:lnSpc>
                <a:spcPct val="120000"/>
              </a:lnSpc>
              <a:spcBef>
                <a:spcPts val="0"/>
              </a:spcBef>
              <a:buClr>
                <a:srgbClr val="434343"/>
              </a:buClr>
              <a:buSzPts val="1200"/>
              <a:buChar char="●"/>
            </a:pP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and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more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(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block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profiles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,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threadcreate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,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goroutine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,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mutex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,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etc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)</a:t>
            </a:r>
          </a:p>
          <a:p>
            <a:pPr marL="457200" lvl="0" indent="-304800">
              <a:lnSpc>
                <a:spcPct val="120000"/>
              </a:lnSpc>
              <a:spcBef>
                <a:spcPts val="0"/>
              </a:spcBef>
              <a:buClr>
                <a:srgbClr val="434343"/>
              </a:buClr>
              <a:buSzPts val="1200"/>
              <a:buChar char="●"/>
            </a:pPr>
            <a:endParaRPr lang="pl-PL" dirty="0"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marL="0" lvl="0" indent="0">
              <a:lnSpc>
                <a:spcPct val="12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Accessible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through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u="sng" dirty="0">
                <a:solidFill>
                  <a:schemeClr val="accent4"/>
                </a:solidFill>
                <a:latin typeface="Roboto" panose="02000000000000000000" pitchFamily="2" charset="0"/>
                <a:ea typeface="Roboto" panose="02000000000000000000" pitchFamily="2" charset="0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pprof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and </a:t>
            </a:r>
            <a:r>
              <a:rPr lang="pl-PL" u="sng" dirty="0">
                <a:solidFill>
                  <a:schemeClr val="accent4"/>
                </a:solidFill>
                <a:latin typeface="Roboto" panose="02000000000000000000" pitchFamily="2" charset="0"/>
                <a:ea typeface="Roboto" panose="02000000000000000000" pitchFamily="2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runtime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packages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86796625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705040-D846-7D44-BBA1-762CAF23B8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l-PL" dirty="0" err="1">
                <a:solidFill>
                  <a:srgbClr val="FFFFFF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pprof</a:t>
            </a:r>
            <a:endParaRPr lang="pl-PL" dirty="0">
              <a:latin typeface="Roboto Medium" panose="02000000000000000000" pitchFamily="2" charset="0"/>
              <a:ea typeface="Roboto Medium" panose="02000000000000000000" pitchFamily="2" charset="0"/>
            </a:endParaRP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86EC4EE-328C-B74F-9EEA-D6843D7B6B0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45205" y="1546698"/>
            <a:ext cx="10515600" cy="4670614"/>
          </a:xfrm>
        </p:spPr>
        <p:txBody>
          <a:bodyPr>
            <a:normAutofit/>
          </a:bodyPr>
          <a:lstStyle/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Multiple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ways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to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get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started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with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profiling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:</a:t>
            </a:r>
          </a:p>
          <a:p>
            <a:pPr marL="609600" indent="-457200">
              <a:lnSpc>
                <a:spcPct val="120000"/>
              </a:lnSpc>
              <a:spcBef>
                <a:spcPts val="1200"/>
              </a:spcBef>
              <a:buClr>
                <a:schemeClr val="accent1"/>
              </a:buClr>
              <a:buSzPts val="1200"/>
              <a:buFont typeface="Wingdings" pitchFamily="2" charset="2"/>
              <a:buChar char="§"/>
            </a:pP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Through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tests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and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benchmarks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,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using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the </a:t>
            </a:r>
            <a:r>
              <a:rPr lang="pl-PL" dirty="0">
                <a:solidFill>
                  <a:schemeClr val="accent4"/>
                </a:solidFill>
                <a:latin typeface="Roboto" panose="02000000000000000000" pitchFamily="2" charset="0"/>
                <a:ea typeface="Roboto" panose="02000000000000000000" pitchFamily="2" charset="0"/>
                <a:cs typeface="Consolas"/>
                <a:sym typeface="Consolas"/>
              </a:rPr>
              <a:t>-</a:t>
            </a:r>
            <a:r>
              <a:rPr lang="pl-PL" dirty="0" err="1">
                <a:solidFill>
                  <a:schemeClr val="accent4"/>
                </a:solidFill>
                <a:latin typeface="Roboto" panose="02000000000000000000" pitchFamily="2" charset="0"/>
                <a:ea typeface="Roboto" panose="02000000000000000000" pitchFamily="2" charset="0"/>
                <a:cs typeface="Consolas"/>
                <a:sym typeface="Consolas"/>
              </a:rPr>
              <a:t>cpuprofile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and </a:t>
            </a:r>
            <a:r>
              <a:rPr lang="pl-PL" dirty="0">
                <a:solidFill>
                  <a:schemeClr val="accent4"/>
                </a:solidFill>
                <a:latin typeface="Roboto" panose="02000000000000000000" pitchFamily="2" charset="0"/>
                <a:ea typeface="Roboto" panose="02000000000000000000" pitchFamily="2" charset="0"/>
                <a:cs typeface="Consolas"/>
                <a:sym typeface="Consolas"/>
              </a:rPr>
              <a:t>-</a:t>
            </a:r>
            <a:r>
              <a:rPr lang="pl-PL" dirty="0" err="1">
                <a:solidFill>
                  <a:schemeClr val="accent4"/>
                </a:solidFill>
                <a:latin typeface="Roboto" panose="02000000000000000000" pitchFamily="2" charset="0"/>
                <a:ea typeface="Roboto" panose="02000000000000000000" pitchFamily="2" charset="0"/>
                <a:cs typeface="Consolas"/>
                <a:sym typeface="Consolas"/>
              </a:rPr>
              <a:t>memprofile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flags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.</a:t>
            </a:r>
            <a:b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</a:br>
            <a:endParaRPr lang="pl-PL" dirty="0">
              <a:latin typeface="Roboto" panose="02000000000000000000" pitchFamily="2" charset="0"/>
              <a:ea typeface="Roboto" panose="02000000000000000000" pitchFamily="2" charset="0"/>
              <a:cs typeface="Consolas"/>
              <a:sym typeface="Consolas"/>
            </a:endParaRPr>
          </a:p>
          <a:p>
            <a:pPr marL="609600" indent="-457200">
              <a:lnSpc>
                <a:spcPct val="120000"/>
              </a:lnSpc>
              <a:spcBef>
                <a:spcPts val="0"/>
              </a:spcBef>
              <a:buClr>
                <a:schemeClr val="accent1"/>
              </a:buClr>
              <a:buSzPts val="1200"/>
              <a:buFont typeface="Wingdings" pitchFamily="2" charset="2"/>
              <a:buChar char="§"/>
            </a:pP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  <a:cs typeface="Consolas"/>
                <a:sym typeface="Consolas"/>
              </a:rPr>
              <a:t>import _ </a:t>
            </a:r>
            <a:r>
              <a:rPr lang="pl-PL" u="sng" dirty="0">
                <a:latin typeface="Roboto" panose="02000000000000000000" pitchFamily="2" charset="0"/>
                <a:ea typeface="Roboto" panose="02000000000000000000" pitchFamily="2" charset="0"/>
                <a:cs typeface="Consolas"/>
                <a:sym typeface="Consolas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net/http/pprof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</a:p>
          <a:p>
            <a:pPr marL="609600" indent="-457200">
              <a:lnSpc>
                <a:spcPct val="120000"/>
              </a:lnSpc>
              <a:spcBef>
                <a:spcPts val="0"/>
              </a:spcBef>
              <a:buClr>
                <a:schemeClr val="accent1"/>
              </a:buClr>
              <a:buSzPts val="1200"/>
              <a:buFont typeface="Wingdings" pitchFamily="2" charset="2"/>
              <a:buChar char="§"/>
            </a:pPr>
            <a:endParaRPr lang="pl-PL" dirty="0"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marL="609600" indent="-457200">
              <a:lnSpc>
                <a:spcPct val="120000"/>
              </a:lnSpc>
              <a:spcBef>
                <a:spcPts val="0"/>
              </a:spcBef>
              <a:buClr>
                <a:schemeClr val="accent1"/>
              </a:buClr>
              <a:buSzPts val="1200"/>
              <a:buFont typeface="Wingdings" pitchFamily="2" charset="2"/>
              <a:buChar char="§"/>
            </a:pP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Start the profile from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code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by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calling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Consolas"/>
                <a:sym typeface="Consolas"/>
              </a:rPr>
              <a:t>runtime.StartCPUProfile</a:t>
            </a:r>
            <a:r>
              <a:rPr lang="pl-PL" dirty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or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Consolas"/>
                <a:sym typeface="Consolas"/>
              </a:rPr>
              <a:t>runtime.WriteHeapProfile</a:t>
            </a:r>
            <a:endParaRPr lang="pl-PL" dirty="0">
              <a:solidFill>
                <a:schemeClr val="accent1"/>
              </a:solidFill>
              <a:latin typeface="Roboto" panose="02000000000000000000" pitchFamily="2" charset="0"/>
              <a:ea typeface="Roboto" panose="02000000000000000000" pitchFamily="2" charset="0"/>
              <a:cs typeface="Consolas"/>
              <a:sym typeface="Consolas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endParaRPr lang="pl-PL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868323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uild="p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A27E096E-6AD2-1E48-BA66-D20954C53B8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 t="15730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FB55E30-27AE-5A48-8C08-DED19B25952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2"/>
            <a:ext cx="9144000" cy="2900518"/>
          </a:xfrm>
        </p:spPr>
        <p:txBody>
          <a:bodyPr>
            <a:normAutofit/>
          </a:bodyPr>
          <a:lstStyle/>
          <a:p>
            <a:r>
              <a:rPr lang="pl-PL" dirty="0" err="1">
                <a:solidFill>
                  <a:srgbClr val="FFFFFF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Profiling</a:t>
            </a:r>
            <a:r>
              <a:rPr lang="pl-PL" dirty="0">
                <a:solidFill>
                  <a:srgbClr val="FFFFFF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 – import</a:t>
            </a:r>
          </a:p>
        </p:txBody>
      </p:sp>
    </p:spTree>
    <p:extLst>
      <p:ext uri="{BB962C8B-B14F-4D97-AF65-F5344CB8AC3E}">
        <p14:creationId xmlns:p14="http://schemas.microsoft.com/office/powerpoint/2010/main" val="1779148873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705040-D846-7D44-BBA1-762CAF23B8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566024"/>
          </a:xfrm>
        </p:spPr>
        <p:txBody>
          <a:bodyPr>
            <a:normAutofit fontScale="90000"/>
          </a:bodyPr>
          <a:lstStyle/>
          <a:p>
            <a:pPr algn="ctr"/>
            <a:r>
              <a:rPr lang="pl-PL" dirty="0" err="1">
                <a:solidFill>
                  <a:srgbClr val="FFFFFF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pprof</a:t>
            </a:r>
            <a:r>
              <a:rPr lang="pl-PL" dirty="0">
                <a:solidFill>
                  <a:srgbClr val="FFFFFF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 – 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import </a:t>
            </a:r>
            <a:endParaRPr lang="pl-PL" dirty="0">
              <a:latin typeface="Roboto Medium" panose="02000000000000000000" pitchFamily="2" charset="0"/>
              <a:ea typeface="Roboto Medium" panose="02000000000000000000" pitchFamily="2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9FDCD33D-6CCA-BA41-A45A-5F0F6AC63DB0}"/>
              </a:ext>
            </a:extLst>
          </p:cNvPr>
          <p:cNvSpPr txBox="1"/>
          <p:nvPr/>
        </p:nvSpPr>
        <p:spPr>
          <a:xfrm>
            <a:off x="838200" y="764531"/>
            <a:ext cx="10515600" cy="5909310"/>
          </a:xfrm>
          <a:prstGeom prst="rect">
            <a:avLst/>
          </a:prstGeom>
          <a:solidFill>
            <a:srgbClr val="424242"/>
          </a:solidFill>
        </p:spPr>
        <p:txBody>
          <a:bodyPr wrap="square" rtlCol="0">
            <a:spAutoFit/>
          </a:bodyPr>
          <a:lstStyle/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import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 (</a:t>
            </a:r>
          </a:p>
          <a:p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    </a:t>
            </a:r>
            <a:r>
              <a:rPr lang="pl-PL" dirty="0">
                <a:solidFill>
                  <a:srgbClr val="CE9178"/>
                </a:solidFill>
                <a:latin typeface="Menlo" panose="020B0609030804020204" pitchFamily="49" charset="0"/>
              </a:rPr>
              <a:t>"net/http"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b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</a:b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    _ </a:t>
            </a:r>
            <a:r>
              <a:rPr lang="pl-PL" dirty="0">
                <a:solidFill>
                  <a:srgbClr val="CE9178"/>
                </a:solidFill>
                <a:latin typeface="Menlo" panose="020B0609030804020204" pitchFamily="49" charset="0"/>
              </a:rPr>
              <a:t>"net/http/</a:t>
            </a:r>
            <a:r>
              <a:rPr lang="pl-PL" dirty="0" err="1">
                <a:solidFill>
                  <a:srgbClr val="CE9178"/>
                </a:solidFill>
                <a:latin typeface="Menlo" panose="020B0609030804020204" pitchFamily="49" charset="0"/>
              </a:rPr>
              <a:t>pprof</a:t>
            </a:r>
            <a:r>
              <a:rPr lang="pl-PL" dirty="0">
                <a:solidFill>
                  <a:srgbClr val="CE9178"/>
                </a:solidFill>
                <a:latin typeface="Menlo" panose="020B0609030804020204" pitchFamily="49" charset="0"/>
              </a:rPr>
              <a:t>"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b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</a:b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    </a:t>
            </a:r>
            <a:r>
              <a:rPr lang="pl-PL" dirty="0">
                <a:solidFill>
                  <a:srgbClr val="CE9178"/>
                </a:solidFill>
                <a:latin typeface="Menlo" panose="020B0609030804020204" pitchFamily="49" charset="0"/>
              </a:rPr>
              <a:t>"</a:t>
            </a:r>
            <a:r>
              <a:rPr lang="pl-PL" dirty="0" err="1">
                <a:solidFill>
                  <a:srgbClr val="CE9178"/>
                </a:solidFill>
                <a:latin typeface="Menlo" panose="020B0609030804020204" pitchFamily="49" charset="0"/>
              </a:rPr>
              <a:t>github.com</a:t>
            </a:r>
            <a:r>
              <a:rPr lang="pl-PL" dirty="0">
                <a:solidFill>
                  <a:srgbClr val="CE9178"/>
                </a:solidFill>
                <a:latin typeface="Menlo" panose="020B0609030804020204" pitchFamily="49" charset="0"/>
              </a:rPr>
              <a:t>/</a:t>
            </a:r>
            <a:r>
              <a:rPr lang="pl-PL" dirty="0" err="1">
                <a:solidFill>
                  <a:srgbClr val="CE9178"/>
                </a:solidFill>
                <a:latin typeface="Menlo" panose="020B0609030804020204" pitchFamily="49" charset="0"/>
              </a:rPr>
              <a:t>mateuszdyminski</a:t>
            </a:r>
            <a:r>
              <a:rPr lang="pl-PL" dirty="0">
                <a:solidFill>
                  <a:srgbClr val="CE9178"/>
                </a:solidFill>
                <a:latin typeface="Menlo" panose="020B0609030804020204" pitchFamily="49" charset="0"/>
              </a:rPr>
              <a:t>/go-</a:t>
            </a:r>
            <a:r>
              <a:rPr lang="pl-PL" dirty="0" err="1">
                <a:solidFill>
                  <a:srgbClr val="CE9178"/>
                </a:solidFill>
                <a:latin typeface="Menlo" panose="020B0609030804020204" pitchFamily="49" charset="0"/>
              </a:rPr>
              <a:t>diagnose</a:t>
            </a:r>
            <a:r>
              <a:rPr lang="pl-PL" dirty="0">
                <a:solidFill>
                  <a:srgbClr val="CE9178"/>
                </a:solidFill>
                <a:latin typeface="Menlo" panose="020B0609030804020204" pitchFamily="49" charset="0"/>
              </a:rPr>
              <a:t>/profile/</a:t>
            </a:r>
            <a:r>
              <a:rPr lang="pl-PL" dirty="0" err="1">
                <a:solidFill>
                  <a:srgbClr val="CE9178"/>
                </a:solidFill>
                <a:latin typeface="Menlo" panose="020B0609030804020204" pitchFamily="49" charset="0"/>
              </a:rPr>
              <a:t>handlers</a:t>
            </a:r>
            <a:r>
              <a:rPr lang="pl-PL" dirty="0">
                <a:solidFill>
                  <a:srgbClr val="CE9178"/>
                </a:solidFill>
                <a:latin typeface="Menlo" panose="020B0609030804020204" pitchFamily="49" charset="0"/>
              </a:rPr>
              <a:t>"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)</a:t>
            </a:r>
          </a:p>
          <a:p>
            <a:b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</a:b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const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pl-PL" dirty="0" err="1">
                <a:solidFill>
                  <a:srgbClr val="9CDCFE"/>
                </a:solidFill>
                <a:latin typeface="Menlo" panose="020B0609030804020204" pitchFamily="49" charset="0"/>
              </a:rPr>
              <a:t>hostPort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 = </a:t>
            </a:r>
            <a:r>
              <a:rPr lang="pl-PL" dirty="0">
                <a:solidFill>
                  <a:srgbClr val="CE9178"/>
                </a:solidFill>
                <a:latin typeface="Menlo" panose="020B0609030804020204" pitchFamily="49" charset="0"/>
              </a:rPr>
              <a:t>":8090"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b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</a:b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func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pl-PL" dirty="0" err="1">
                <a:solidFill>
                  <a:srgbClr val="DCDCAA"/>
                </a:solidFill>
                <a:latin typeface="Menlo" panose="020B0609030804020204" pitchFamily="49" charset="0"/>
              </a:rPr>
              <a:t>main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() {</a:t>
            </a:r>
          </a:p>
          <a:p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    </a:t>
            </a:r>
            <a:r>
              <a:rPr lang="pl-PL" dirty="0" err="1">
                <a:solidFill>
                  <a:srgbClr val="D4D4D4"/>
                </a:solidFill>
                <a:latin typeface="Menlo" panose="020B0609030804020204" pitchFamily="49" charset="0"/>
              </a:rPr>
              <a:t>flag.</a:t>
            </a:r>
            <a:r>
              <a:rPr lang="pl-PL" dirty="0" err="1">
                <a:solidFill>
                  <a:srgbClr val="DCDCAA"/>
                </a:solidFill>
                <a:latin typeface="Menlo" panose="020B0609030804020204" pitchFamily="49" charset="0"/>
              </a:rPr>
              <a:t>Parse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()</a:t>
            </a:r>
          </a:p>
          <a:p>
            <a:b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</a:b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    </a:t>
            </a:r>
            <a:r>
              <a:rPr lang="pl-PL" dirty="0" err="1">
                <a:solidFill>
                  <a:srgbClr val="D4D4D4"/>
                </a:solidFill>
                <a:latin typeface="Menlo" panose="020B0609030804020204" pitchFamily="49" charset="0"/>
              </a:rPr>
              <a:t>http.</a:t>
            </a:r>
            <a:r>
              <a:rPr lang="pl-PL" dirty="0" err="1">
                <a:solidFill>
                  <a:srgbClr val="DCDCAA"/>
                </a:solidFill>
                <a:latin typeface="Menlo" panose="020B0609030804020204" pitchFamily="49" charset="0"/>
              </a:rPr>
              <a:t>HandleFunc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(</a:t>
            </a:r>
            <a:r>
              <a:rPr lang="pl-PL" dirty="0">
                <a:solidFill>
                  <a:srgbClr val="CE9178"/>
                </a:solidFill>
                <a:latin typeface="Menlo" panose="020B0609030804020204" pitchFamily="49" charset="0"/>
              </a:rPr>
              <a:t>"/</a:t>
            </a:r>
            <a:r>
              <a:rPr lang="pl-PL" dirty="0" err="1">
                <a:solidFill>
                  <a:srgbClr val="CE9178"/>
                </a:solidFill>
                <a:latin typeface="Menlo" panose="020B0609030804020204" pitchFamily="49" charset="0"/>
              </a:rPr>
              <a:t>statsHello</a:t>
            </a:r>
            <a:r>
              <a:rPr lang="pl-PL" dirty="0">
                <a:solidFill>
                  <a:srgbClr val="CE9178"/>
                </a:solidFill>
                <a:latin typeface="Menlo" panose="020B0609030804020204" pitchFamily="49" charset="0"/>
              </a:rPr>
              <a:t>"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, </a:t>
            </a:r>
            <a:r>
              <a:rPr lang="pl-PL" dirty="0" err="1">
                <a:solidFill>
                  <a:srgbClr val="D4D4D4"/>
                </a:solidFill>
                <a:latin typeface="Menlo" panose="020B0609030804020204" pitchFamily="49" charset="0"/>
              </a:rPr>
              <a:t>handlers.</a:t>
            </a:r>
            <a:r>
              <a:rPr lang="pl-PL" dirty="0" err="1">
                <a:solidFill>
                  <a:srgbClr val="DCDCAA"/>
                </a:solidFill>
                <a:latin typeface="Menlo" panose="020B0609030804020204" pitchFamily="49" charset="0"/>
              </a:rPr>
              <a:t>WithStats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(</a:t>
            </a:r>
            <a:r>
              <a:rPr lang="pl-PL" dirty="0" err="1">
                <a:solidFill>
                  <a:srgbClr val="D4D4D4"/>
                </a:solidFill>
                <a:latin typeface="Menlo" panose="020B0609030804020204" pitchFamily="49" charset="0"/>
              </a:rPr>
              <a:t>handlers.Hello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))</a:t>
            </a:r>
          </a:p>
          <a:p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    </a:t>
            </a:r>
            <a:r>
              <a:rPr lang="pl-PL" dirty="0" err="1">
                <a:solidFill>
                  <a:srgbClr val="D4D4D4"/>
                </a:solidFill>
                <a:latin typeface="Menlo" panose="020B0609030804020204" pitchFamily="49" charset="0"/>
              </a:rPr>
              <a:t>http.</a:t>
            </a:r>
            <a:r>
              <a:rPr lang="pl-PL" dirty="0" err="1">
                <a:solidFill>
                  <a:srgbClr val="DCDCAA"/>
                </a:solidFill>
                <a:latin typeface="Menlo" panose="020B0609030804020204" pitchFamily="49" charset="0"/>
              </a:rPr>
              <a:t>HandleFunc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(</a:t>
            </a:r>
            <a:r>
              <a:rPr lang="pl-PL" dirty="0">
                <a:solidFill>
                  <a:srgbClr val="CE9178"/>
                </a:solidFill>
                <a:latin typeface="Menlo" panose="020B0609030804020204" pitchFamily="49" charset="0"/>
              </a:rPr>
              <a:t>"/hello"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, </a:t>
            </a:r>
            <a:r>
              <a:rPr lang="pl-PL" dirty="0" err="1">
                <a:solidFill>
                  <a:srgbClr val="D4D4D4"/>
                </a:solidFill>
                <a:latin typeface="Menlo" panose="020B0609030804020204" pitchFamily="49" charset="0"/>
              </a:rPr>
              <a:t>handlers.Hello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)</a:t>
            </a:r>
          </a:p>
          <a:p>
            <a:b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</a:b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    </a:t>
            </a:r>
            <a:r>
              <a:rPr lang="pl-PL" dirty="0" err="1">
                <a:solidFill>
                  <a:srgbClr val="D4D4D4"/>
                </a:solidFill>
                <a:latin typeface="Menlo" panose="020B0609030804020204" pitchFamily="49" charset="0"/>
              </a:rPr>
              <a:t>log.</a:t>
            </a:r>
            <a:r>
              <a:rPr lang="pl-PL" dirty="0" err="1">
                <a:solidFill>
                  <a:srgbClr val="DCDCAA"/>
                </a:solidFill>
                <a:latin typeface="Menlo" panose="020B0609030804020204" pitchFamily="49" charset="0"/>
              </a:rPr>
              <a:t>Printf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(</a:t>
            </a:r>
            <a:r>
              <a:rPr lang="pl-PL" dirty="0">
                <a:solidFill>
                  <a:srgbClr val="CE9178"/>
                </a:solidFill>
                <a:latin typeface="Menlo" panose="020B0609030804020204" pitchFamily="49" charset="0"/>
              </a:rPr>
              <a:t>"</a:t>
            </a:r>
            <a:r>
              <a:rPr lang="pl-PL" dirty="0" err="1">
                <a:solidFill>
                  <a:srgbClr val="CE9178"/>
                </a:solidFill>
                <a:latin typeface="Menlo" panose="020B0609030804020204" pitchFamily="49" charset="0"/>
              </a:rPr>
              <a:t>Starting</a:t>
            </a:r>
            <a:r>
              <a:rPr lang="pl-PL" dirty="0">
                <a:solidFill>
                  <a:srgbClr val="CE9178"/>
                </a:solidFill>
                <a:latin typeface="Menlo" panose="020B0609030804020204" pitchFamily="49" charset="0"/>
              </a:rPr>
              <a:t> HTTP </a:t>
            </a:r>
            <a:r>
              <a:rPr lang="pl-PL" dirty="0" err="1">
                <a:solidFill>
                  <a:srgbClr val="CE9178"/>
                </a:solidFill>
                <a:latin typeface="Menlo" panose="020B0609030804020204" pitchFamily="49" charset="0"/>
              </a:rPr>
              <a:t>server</a:t>
            </a:r>
            <a:r>
              <a:rPr lang="pl-PL" dirty="0">
                <a:solidFill>
                  <a:srgbClr val="CE9178"/>
                </a:solidFill>
                <a:latin typeface="Menlo" panose="020B0609030804020204" pitchFamily="49" charset="0"/>
              </a:rPr>
              <a:t> on port %s </a:t>
            </a:r>
            <a:r>
              <a:rPr lang="pl-PL" dirty="0">
                <a:solidFill>
                  <a:srgbClr val="D7BA7D"/>
                </a:solidFill>
                <a:latin typeface="Menlo" panose="020B0609030804020204" pitchFamily="49" charset="0"/>
              </a:rPr>
              <a:t>\n</a:t>
            </a:r>
            <a:r>
              <a:rPr lang="pl-PL" dirty="0">
                <a:solidFill>
                  <a:srgbClr val="CE9178"/>
                </a:solidFill>
                <a:latin typeface="Menlo" panose="020B0609030804020204" pitchFamily="49" charset="0"/>
              </a:rPr>
              <a:t>"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, </a:t>
            </a:r>
            <a:r>
              <a:rPr lang="pl-PL" dirty="0" err="1">
                <a:solidFill>
                  <a:srgbClr val="D4D4D4"/>
                </a:solidFill>
                <a:latin typeface="Menlo" panose="020B0609030804020204" pitchFamily="49" charset="0"/>
              </a:rPr>
              <a:t>hostPort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)</a:t>
            </a:r>
          </a:p>
          <a:p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    </a:t>
            </a:r>
            <a:r>
              <a:rPr lang="pl-PL" dirty="0" err="1">
                <a:solidFill>
                  <a:srgbClr val="C586C0"/>
                </a:solidFill>
                <a:latin typeface="Menlo" panose="020B0609030804020204" pitchFamily="49" charset="0"/>
              </a:rPr>
              <a:t>if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pl-PL" dirty="0" err="1">
                <a:solidFill>
                  <a:srgbClr val="9CDCFE"/>
                </a:solidFill>
                <a:latin typeface="Menlo" panose="020B0609030804020204" pitchFamily="49" charset="0"/>
              </a:rPr>
              <a:t>err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 := </a:t>
            </a:r>
            <a:r>
              <a:rPr lang="pl-PL" dirty="0" err="1">
                <a:solidFill>
                  <a:srgbClr val="D4D4D4"/>
                </a:solidFill>
                <a:latin typeface="Menlo" panose="020B0609030804020204" pitchFamily="49" charset="0"/>
              </a:rPr>
              <a:t>http.</a:t>
            </a:r>
            <a:r>
              <a:rPr lang="pl-PL" dirty="0" err="1">
                <a:solidFill>
                  <a:srgbClr val="DCDCAA"/>
                </a:solidFill>
                <a:latin typeface="Menlo" panose="020B0609030804020204" pitchFamily="49" charset="0"/>
              </a:rPr>
              <a:t>ListenAndServe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(</a:t>
            </a:r>
            <a:r>
              <a:rPr lang="pl-PL" dirty="0" err="1">
                <a:solidFill>
                  <a:srgbClr val="D4D4D4"/>
                </a:solidFill>
                <a:latin typeface="Menlo" panose="020B0609030804020204" pitchFamily="49" charset="0"/>
              </a:rPr>
              <a:t>hostPort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, </a:t>
            </a:r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nil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); </a:t>
            </a:r>
            <a:r>
              <a:rPr lang="pl-PL" dirty="0" err="1">
                <a:solidFill>
                  <a:srgbClr val="D4D4D4"/>
                </a:solidFill>
                <a:latin typeface="Menlo" panose="020B0609030804020204" pitchFamily="49" charset="0"/>
              </a:rPr>
              <a:t>err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 != </a:t>
            </a:r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nil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 {</a:t>
            </a:r>
          </a:p>
          <a:p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        </a:t>
            </a:r>
            <a:r>
              <a:rPr lang="pl-PL" dirty="0" err="1">
                <a:solidFill>
                  <a:srgbClr val="D4D4D4"/>
                </a:solidFill>
                <a:latin typeface="Menlo" panose="020B0609030804020204" pitchFamily="49" charset="0"/>
              </a:rPr>
              <a:t>log.</a:t>
            </a:r>
            <a:r>
              <a:rPr lang="pl-PL" dirty="0" err="1">
                <a:solidFill>
                  <a:srgbClr val="DCDCAA"/>
                </a:solidFill>
                <a:latin typeface="Menlo" panose="020B0609030804020204" pitchFamily="49" charset="0"/>
              </a:rPr>
              <a:t>Fatalf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(</a:t>
            </a:r>
            <a:r>
              <a:rPr lang="pl-PL" dirty="0">
                <a:solidFill>
                  <a:srgbClr val="CE9178"/>
                </a:solidFill>
                <a:latin typeface="Menlo" panose="020B0609030804020204" pitchFamily="49" charset="0"/>
              </a:rPr>
              <a:t>"HTTP </a:t>
            </a:r>
            <a:r>
              <a:rPr lang="pl-PL" dirty="0" err="1">
                <a:solidFill>
                  <a:srgbClr val="CE9178"/>
                </a:solidFill>
                <a:latin typeface="Menlo" panose="020B0609030804020204" pitchFamily="49" charset="0"/>
              </a:rPr>
              <a:t>server</a:t>
            </a:r>
            <a:r>
              <a:rPr lang="pl-PL" dirty="0">
                <a:solidFill>
                  <a:srgbClr val="CE9178"/>
                </a:solidFill>
                <a:latin typeface="Menlo" panose="020B0609030804020204" pitchFamily="49" charset="0"/>
              </a:rPr>
              <a:t> </a:t>
            </a:r>
            <a:r>
              <a:rPr lang="pl-PL" dirty="0" err="1">
                <a:solidFill>
                  <a:srgbClr val="CE9178"/>
                </a:solidFill>
                <a:latin typeface="Menlo" panose="020B0609030804020204" pitchFamily="49" charset="0"/>
              </a:rPr>
              <a:t>failed</a:t>
            </a:r>
            <a:r>
              <a:rPr lang="pl-PL" dirty="0">
                <a:solidFill>
                  <a:srgbClr val="CE9178"/>
                </a:solidFill>
                <a:latin typeface="Menlo" panose="020B0609030804020204" pitchFamily="49" charset="0"/>
              </a:rPr>
              <a:t>: %v"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, </a:t>
            </a:r>
            <a:r>
              <a:rPr lang="pl-PL" dirty="0" err="1">
                <a:solidFill>
                  <a:srgbClr val="D4D4D4"/>
                </a:solidFill>
                <a:latin typeface="Menlo" panose="020B0609030804020204" pitchFamily="49" charset="0"/>
              </a:rPr>
              <a:t>err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)</a:t>
            </a:r>
          </a:p>
          <a:p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    }</a:t>
            </a:r>
          </a:p>
          <a:p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}</a:t>
            </a:r>
          </a:p>
        </p:txBody>
      </p:sp>
      <p:sp>
        <p:nvSpPr>
          <p:cNvPr id="3" name="Left Arrow 2">
            <a:extLst>
              <a:ext uri="{FF2B5EF4-FFF2-40B4-BE49-F238E27FC236}">
                <a16:creationId xmlns:a16="http://schemas.microsoft.com/office/drawing/2014/main" id="{27484711-1953-0D46-AFDA-F6C759149FBC}"/>
              </a:ext>
            </a:extLst>
          </p:cNvPr>
          <p:cNvSpPr/>
          <p:nvPr/>
        </p:nvSpPr>
        <p:spPr>
          <a:xfrm>
            <a:off x="4319081" y="1406046"/>
            <a:ext cx="2393004" cy="657396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0620519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705040-D846-7D44-BBA1-762CAF23B8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53823"/>
            <a:ext cx="10515600" cy="1325563"/>
          </a:xfrm>
        </p:spPr>
        <p:txBody>
          <a:bodyPr/>
          <a:lstStyle/>
          <a:p>
            <a:pPr algn="ctr"/>
            <a:r>
              <a:rPr lang="pl-PL" dirty="0" err="1">
                <a:solidFill>
                  <a:srgbClr val="FFFFFF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pprof</a:t>
            </a:r>
            <a:r>
              <a:rPr lang="pl-PL" dirty="0">
                <a:solidFill>
                  <a:srgbClr val="FFFFFF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 – 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import </a:t>
            </a:r>
            <a:endParaRPr lang="pl-PL" dirty="0">
              <a:latin typeface="Roboto Medium" panose="02000000000000000000" pitchFamily="2" charset="0"/>
              <a:ea typeface="Roboto Medium" panose="02000000000000000000" pitchFamily="2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13C8A79-9C3A-8744-9A54-6726D401D118}"/>
              </a:ext>
            </a:extLst>
          </p:cNvPr>
          <p:cNvSpPr txBox="1"/>
          <p:nvPr/>
        </p:nvSpPr>
        <p:spPr>
          <a:xfrm>
            <a:off x="838200" y="1479386"/>
            <a:ext cx="10379413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sz="2400" dirty="0" err="1">
                <a:latin typeface="Roboto" panose="02000000000000000000" pitchFamily="2" charset="0"/>
                <a:ea typeface="Roboto" panose="02000000000000000000" pitchFamily="2" charset="0"/>
              </a:rPr>
              <a:t>This</a:t>
            </a:r>
            <a:r>
              <a:rPr lang="pl-PL" sz="24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2400" dirty="0" err="1">
                <a:latin typeface="Roboto" panose="02000000000000000000" pitchFamily="2" charset="0"/>
                <a:ea typeface="Roboto" panose="02000000000000000000" pitchFamily="2" charset="0"/>
              </a:rPr>
              <a:t>mechanism</a:t>
            </a:r>
            <a:r>
              <a:rPr lang="pl-PL" sz="24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2400" dirty="0" err="1">
                <a:latin typeface="Roboto" panose="02000000000000000000" pitchFamily="2" charset="0"/>
                <a:ea typeface="Roboto" panose="02000000000000000000" pitchFamily="2" charset="0"/>
              </a:rPr>
              <a:t>is</a:t>
            </a:r>
            <a:r>
              <a:rPr lang="pl-PL" sz="2400" dirty="0">
                <a:latin typeface="Roboto" panose="02000000000000000000" pitchFamily="2" charset="0"/>
                <a:ea typeface="Roboto" panose="02000000000000000000" pitchFamily="2" charset="0"/>
              </a:rPr>
              <a:t> </a:t>
            </a:r>
            <a:r>
              <a:rPr lang="pl-PL" sz="2400" dirty="0" err="1">
                <a:latin typeface="Roboto" panose="02000000000000000000" pitchFamily="2" charset="0"/>
                <a:ea typeface="Roboto" panose="02000000000000000000" pitchFamily="2" charset="0"/>
              </a:rPr>
              <a:t>dangerously</a:t>
            </a:r>
            <a:r>
              <a:rPr lang="pl-PL" sz="2400" dirty="0">
                <a:latin typeface="Roboto" panose="02000000000000000000" pitchFamily="2" charset="0"/>
                <a:ea typeface="Roboto" panose="02000000000000000000" pitchFamily="2" charset="0"/>
              </a:rPr>
              <a:t> </a:t>
            </a:r>
            <a:r>
              <a:rPr lang="pl-PL" sz="2400" dirty="0" err="1">
                <a:latin typeface="Roboto" panose="02000000000000000000" pitchFamily="2" charset="0"/>
                <a:ea typeface="Roboto" panose="02000000000000000000" pitchFamily="2" charset="0"/>
              </a:rPr>
              <a:t>simple</a:t>
            </a:r>
            <a:r>
              <a:rPr lang="pl-PL" sz="2400" dirty="0">
                <a:latin typeface="Roboto" panose="02000000000000000000" pitchFamily="2" charset="0"/>
                <a:ea typeface="Roboto" panose="02000000000000000000" pitchFamily="2" charset="0"/>
              </a:rPr>
              <a:t>. It </a:t>
            </a:r>
            <a:r>
              <a:rPr lang="pl-PL" sz="2400" dirty="0" err="1">
                <a:latin typeface="Roboto" panose="02000000000000000000" pitchFamily="2" charset="0"/>
                <a:ea typeface="Roboto" panose="02000000000000000000" pitchFamily="2" charset="0"/>
              </a:rPr>
              <a:t>only</a:t>
            </a:r>
            <a:r>
              <a:rPr lang="pl-PL" sz="24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2400" dirty="0" err="1">
                <a:latin typeface="Roboto" panose="02000000000000000000" pitchFamily="2" charset="0"/>
                <a:ea typeface="Roboto" panose="02000000000000000000" pitchFamily="2" charset="0"/>
              </a:rPr>
              <a:t>requires</a:t>
            </a:r>
            <a:r>
              <a:rPr lang="pl-PL" sz="2400" dirty="0">
                <a:latin typeface="Roboto" panose="02000000000000000000" pitchFamily="2" charset="0"/>
                <a:ea typeface="Roboto" panose="02000000000000000000" pitchFamily="2" charset="0"/>
              </a:rPr>
              <a:t> one import </a:t>
            </a:r>
            <a:r>
              <a:rPr lang="pl-PL" sz="2400" dirty="0" err="1">
                <a:latin typeface="Roboto" panose="02000000000000000000" pitchFamily="2" charset="0"/>
                <a:ea typeface="Roboto" panose="02000000000000000000" pitchFamily="2" charset="0"/>
              </a:rPr>
              <a:t>which</a:t>
            </a:r>
            <a:r>
              <a:rPr lang="pl-PL" sz="24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2400" dirty="0" err="1">
                <a:latin typeface="Roboto" panose="02000000000000000000" pitchFamily="2" charset="0"/>
                <a:ea typeface="Roboto" panose="02000000000000000000" pitchFamily="2" charset="0"/>
              </a:rPr>
              <a:t>could</a:t>
            </a:r>
            <a:r>
              <a:rPr lang="pl-PL" sz="2400" dirty="0">
                <a:latin typeface="Roboto" panose="02000000000000000000" pitchFamily="2" charset="0"/>
                <a:ea typeface="Roboto" panose="02000000000000000000" pitchFamily="2" charset="0"/>
              </a:rPr>
              <a:t> be </a:t>
            </a:r>
            <a:r>
              <a:rPr lang="pl-PL" sz="2400" dirty="0" err="1">
                <a:latin typeface="Roboto" panose="02000000000000000000" pitchFamily="2" charset="0"/>
                <a:ea typeface="Roboto" panose="02000000000000000000" pitchFamily="2" charset="0"/>
              </a:rPr>
              <a:t>anywhere</a:t>
            </a:r>
            <a:r>
              <a:rPr lang="pl-PL" sz="2400" dirty="0">
                <a:latin typeface="Roboto" panose="02000000000000000000" pitchFamily="2" charset="0"/>
                <a:ea typeface="Roboto" panose="02000000000000000000" pitchFamily="2" charset="0"/>
              </a:rPr>
              <a:t>!</a:t>
            </a:r>
          </a:p>
          <a:p>
            <a:endParaRPr lang="pl-PL" sz="2400" dirty="0">
              <a:latin typeface="Roboto" panose="02000000000000000000" pitchFamily="2" charset="0"/>
              <a:ea typeface="Roboto" panose="02000000000000000000" pitchFamily="2" charset="0"/>
            </a:endParaRPr>
          </a:p>
          <a:p>
            <a:r>
              <a:rPr lang="pl-PL" sz="2400" dirty="0">
                <a:latin typeface="Roboto" panose="02000000000000000000" pitchFamily="2" charset="0"/>
                <a:ea typeface="Roboto" panose="02000000000000000000" pitchFamily="2" charset="0"/>
              </a:rPr>
              <a:t>Security </a:t>
            </a:r>
            <a:r>
              <a:rPr lang="pl-PL" sz="2400" dirty="0" err="1">
                <a:latin typeface="Roboto" panose="02000000000000000000" pitchFamily="2" charset="0"/>
                <a:ea typeface="Roboto" panose="02000000000000000000" pitchFamily="2" charset="0"/>
              </a:rPr>
              <a:t>issues</a:t>
            </a:r>
            <a:r>
              <a:rPr lang="pl-PL" sz="2400" dirty="0">
                <a:latin typeface="Roboto" panose="02000000000000000000" pitchFamily="2" charset="0"/>
                <a:ea typeface="Roboto" panose="02000000000000000000" pitchFamily="2" charset="0"/>
              </a:rPr>
              <a:t>:</a:t>
            </a:r>
          </a:p>
          <a:p>
            <a:pPr marL="285750" indent="-285750"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pl-PL" sz="2400" dirty="0" err="1">
                <a:latin typeface="Roboto" panose="02000000000000000000" pitchFamily="2" charset="0"/>
                <a:ea typeface="Roboto" panose="02000000000000000000" pitchFamily="2" charset="0"/>
              </a:rPr>
              <a:t>Function</a:t>
            </a:r>
            <a:r>
              <a:rPr lang="pl-PL" sz="24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2400" dirty="0" err="1">
                <a:latin typeface="Roboto" panose="02000000000000000000" pitchFamily="2" charset="0"/>
                <a:ea typeface="Roboto" panose="02000000000000000000" pitchFamily="2" charset="0"/>
              </a:rPr>
              <a:t>names</a:t>
            </a:r>
            <a:r>
              <a:rPr lang="pl-PL" sz="2400" dirty="0">
                <a:latin typeface="Roboto" panose="02000000000000000000" pitchFamily="2" charset="0"/>
                <a:ea typeface="Roboto" panose="02000000000000000000" pitchFamily="2" charset="0"/>
              </a:rPr>
              <a:t> and file </a:t>
            </a:r>
            <a:r>
              <a:rPr lang="pl-PL" sz="2400" dirty="0" err="1">
                <a:latin typeface="Roboto" panose="02000000000000000000" pitchFamily="2" charset="0"/>
                <a:ea typeface="Roboto" panose="02000000000000000000" pitchFamily="2" charset="0"/>
              </a:rPr>
              <a:t>paths</a:t>
            </a:r>
            <a:r>
              <a:rPr lang="pl-PL" sz="24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2400" dirty="0" err="1">
                <a:latin typeface="Roboto" panose="02000000000000000000" pitchFamily="2" charset="0"/>
                <a:ea typeface="Roboto" panose="02000000000000000000" pitchFamily="2" charset="0"/>
              </a:rPr>
              <a:t>are</a:t>
            </a:r>
            <a:r>
              <a:rPr lang="pl-PL" sz="24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2400" dirty="0" err="1">
                <a:latin typeface="Roboto" panose="02000000000000000000" pitchFamily="2" charset="0"/>
                <a:ea typeface="Roboto" panose="02000000000000000000" pitchFamily="2" charset="0"/>
              </a:rPr>
              <a:t>revealed</a:t>
            </a:r>
            <a:r>
              <a:rPr lang="pl-PL" sz="2400" dirty="0">
                <a:latin typeface="Roboto" panose="02000000000000000000" pitchFamily="2" charset="0"/>
                <a:ea typeface="Roboto" panose="02000000000000000000" pitchFamily="2" charset="0"/>
              </a:rPr>
              <a:t>.</a:t>
            </a:r>
          </a:p>
          <a:p>
            <a:pPr marL="285750" indent="-285750"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pl-PL" sz="2400" dirty="0" err="1">
                <a:latin typeface="Roboto" panose="02000000000000000000" pitchFamily="2" charset="0"/>
                <a:ea typeface="Roboto" panose="02000000000000000000" pitchFamily="2" charset="0"/>
              </a:rPr>
              <a:t>Profiling</a:t>
            </a:r>
            <a:r>
              <a:rPr lang="pl-PL" sz="2400" dirty="0">
                <a:latin typeface="Roboto" panose="02000000000000000000" pitchFamily="2" charset="0"/>
                <a:ea typeface="Roboto" panose="02000000000000000000" pitchFamily="2" charset="0"/>
              </a:rPr>
              <a:t> data </a:t>
            </a:r>
            <a:r>
              <a:rPr lang="pl-PL" sz="2400" dirty="0" err="1">
                <a:latin typeface="Roboto" panose="02000000000000000000" pitchFamily="2" charset="0"/>
                <a:ea typeface="Roboto" panose="02000000000000000000" pitchFamily="2" charset="0"/>
              </a:rPr>
              <a:t>may</a:t>
            </a:r>
            <a:r>
              <a:rPr lang="pl-PL" sz="24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2400" dirty="0" err="1">
                <a:latin typeface="Roboto" panose="02000000000000000000" pitchFamily="2" charset="0"/>
                <a:ea typeface="Roboto" panose="02000000000000000000" pitchFamily="2" charset="0"/>
              </a:rPr>
              <a:t>reveal</a:t>
            </a:r>
            <a:r>
              <a:rPr lang="pl-PL" sz="2400" dirty="0">
                <a:latin typeface="Roboto" panose="02000000000000000000" pitchFamily="2" charset="0"/>
                <a:ea typeface="Roboto" panose="02000000000000000000" pitchFamily="2" charset="0"/>
              </a:rPr>
              <a:t> business </a:t>
            </a:r>
            <a:r>
              <a:rPr lang="pl-PL" sz="2400" dirty="0" err="1">
                <a:latin typeface="Roboto" panose="02000000000000000000" pitchFamily="2" charset="0"/>
                <a:ea typeface="Roboto" panose="02000000000000000000" pitchFamily="2" charset="0"/>
              </a:rPr>
              <a:t>sensitive</a:t>
            </a:r>
            <a:r>
              <a:rPr lang="pl-PL" sz="24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2400" dirty="0" err="1">
                <a:latin typeface="Roboto" panose="02000000000000000000" pitchFamily="2" charset="0"/>
                <a:ea typeface="Roboto" panose="02000000000000000000" pitchFamily="2" charset="0"/>
              </a:rPr>
              <a:t>information</a:t>
            </a:r>
            <a:r>
              <a:rPr lang="pl-PL" sz="2400" dirty="0">
                <a:latin typeface="Roboto" panose="02000000000000000000" pitchFamily="2" charset="0"/>
                <a:ea typeface="Roboto" panose="02000000000000000000" pitchFamily="2" charset="0"/>
              </a:rPr>
              <a:t> (for </a:t>
            </a:r>
            <a:r>
              <a:rPr lang="pl-PL" sz="2400" dirty="0" err="1">
                <a:latin typeface="Roboto" panose="02000000000000000000" pitchFamily="2" charset="0"/>
                <a:ea typeface="Roboto" panose="02000000000000000000" pitchFamily="2" charset="0"/>
              </a:rPr>
              <a:t>example</a:t>
            </a:r>
            <a:r>
              <a:rPr lang="pl-PL" sz="24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2400" dirty="0" err="1">
                <a:latin typeface="Roboto" panose="02000000000000000000" pitchFamily="2" charset="0"/>
                <a:ea typeface="Roboto" panose="02000000000000000000" pitchFamily="2" charset="0"/>
              </a:rPr>
              <a:t>traffic</a:t>
            </a:r>
            <a:r>
              <a:rPr lang="pl-PL" sz="2400" dirty="0">
                <a:latin typeface="Roboto" panose="02000000000000000000" pitchFamily="2" charset="0"/>
                <a:ea typeface="Roboto" panose="02000000000000000000" pitchFamily="2" charset="0"/>
              </a:rPr>
              <a:t> to a web </a:t>
            </a:r>
            <a:r>
              <a:rPr lang="pl-PL" sz="2400" dirty="0" err="1">
                <a:latin typeface="Roboto" panose="02000000000000000000" pitchFamily="2" charset="0"/>
                <a:ea typeface="Roboto" panose="02000000000000000000" pitchFamily="2" charset="0"/>
              </a:rPr>
              <a:t>server</a:t>
            </a:r>
            <a:r>
              <a:rPr lang="pl-PL" sz="2400" dirty="0">
                <a:latin typeface="Roboto" panose="02000000000000000000" pitchFamily="2" charset="0"/>
                <a:ea typeface="Roboto" panose="02000000000000000000" pitchFamily="2" charset="0"/>
              </a:rPr>
              <a:t>)</a:t>
            </a:r>
          </a:p>
          <a:p>
            <a:pPr marL="285750" indent="-285750"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pl-PL" sz="2400" dirty="0" err="1">
                <a:latin typeface="Roboto" panose="02000000000000000000" pitchFamily="2" charset="0"/>
                <a:ea typeface="Roboto" panose="02000000000000000000" pitchFamily="2" charset="0"/>
              </a:rPr>
              <a:t>Profiling</a:t>
            </a:r>
            <a:r>
              <a:rPr lang="pl-PL" sz="24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2400" dirty="0" err="1">
                <a:latin typeface="Roboto" panose="02000000000000000000" pitchFamily="2" charset="0"/>
                <a:ea typeface="Roboto" panose="02000000000000000000" pitchFamily="2" charset="0"/>
              </a:rPr>
              <a:t>degrades</a:t>
            </a:r>
            <a:r>
              <a:rPr lang="pl-PL" sz="2400" dirty="0">
                <a:latin typeface="Roboto" panose="02000000000000000000" pitchFamily="2" charset="0"/>
                <a:ea typeface="Roboto" panose="02000000000000000000" pitchFamily="2" charset="0"/>
              </a:rPr>
              <a:t> performance, </a:t>
            </a:r>
            <a:r>
              <a:rPr lang="pl-PL" sz="2400" dirty="0" err="1">
                <a:latin typeface="Roboto" panose="02000000000000000000" pitchFamily="2" charset="0"/>
                <a:ea typeface="Roboto" panose="02000000000000000000" pitchFamily="2" charset="0"/>
              </a:rPr>
              <a:t>providing</a:t>
            </a:r>
            <a:r>
              <a:rPr lang="pl-PL" sz="2400" dirty="0">
                <a:latin typeface="Roboto" panose="02000000000000000000" pitchFamily="2" charset="0"/>
                <a:ea typeface="Roboto" panose="02000000000000000000" pitchFamily="2" charset="0"/>
              </a:rPr>
              <a:t> a </a:t>
            </a:r>
            <a:r>
              <a:rPr lang="pl-PL" sz="2400" dirty="0" err="1">
                <a:latin typeface="Roboto" panose="02000000000000000000" pitchFamily="2" charset="0"/>
                <a:ea typeface="Roboto" panose="02000000000000000000" pitchFamily="2" charset="0"/>
              </a:rPr>
              <a:t>vector</a:t>
            </a:r>
            <a:r>
              <a:rPr lang="pl-PL" sz="2400" dirty="0">
                <a:latin typeface="Roboto" panose="02000000000000000000" pitchFamily="2" charset="0"/>
                <a:ea typeface="Roboto" panose="02000000000000000000" pitchFamily="2" charset="0"/>
              </a:rPr>
              <a:t> for a </a:t>
            </a:r>
            <a:r>
              <a:rPr lang="pl-PL" sz="2400" dirty="0" err="1">
                <a:latin typeface="Roboto" panose="02000000000000000000" pitchFamily="2" charset="0"/>
                <a:ea typeface="Roboto" panose="02000000000000000000" pitchFamily="2" charset="0"/>
              </a:rPr>
              <a:t>DoS</a:t>
            </a:r>
            <a:r>
              <a:rPr lang="pl-PL" sz="24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2400" dirty="0" err="1">
                <a:latin typeface="Roboto" panose="02000000000000000000" pitchFamily="2" charset="0"/>
                <a:ea typeface="Roboto" panose="02000000000000000000" pitchFamily="2" charset="0"/>
              </a:rPr>
              <a:t>attack</a:t>
            </a:r>
            <a:endParaRPr lang="pl-PL" sz="2400" dirty="0"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pl-PL" sz="2400" dirty="0">
              <a:latin typeface="Roboto" panose="02000000000000000000" pitchFamily="2" charset="0"/>
              <a:ea typeface="Roboto" panose="02000000000000000000" pitchFamily="2" charset="0"/>
            </a:endParaRPr>
          </a:p>
          <a:p>
            <a:r>
              <a:rPr lang="pl-PL" sz="2400" dirty="0" err="1">
                <a:latin typeface="Roboto" panose="02000000000000000000" pitchFamily="2" charset="0"/>
                <a:ea typeface="Roboto" panose="02000000000000000000" pitchFamily="2" charset="0"/>
              </a:rPr>
              <a:t>Depending</a:t>
            </a:r>
            <a:r>
              <a:rPr lang="pl-PL" sz="2400" dirty="0">
                <a:latin typeface="Roboto" panose="02000000000000000000" pitchFamily="2" charset="0"/>
                <a:ea typeface="Roboto" panose="02000000000000000000" pitchFamily="2" charset="0"/>
              </a:rPr>
              <a:t> on </a:t>
            </a:r>
            <a:r>
              <a:rPr lang="pl-PL" sz="2400" dirty="0" err="1">
                <a:latin typeface="Roboto" panose="02000000000000000000" pitchFamily="2" charset="0"/>
                <a:ea typeface="Roboto" panose="02000000000000000000" pitchFamily="2" charset="0"/>
              </a:rPr>
              <a:t>your</a:t>
            </a:r>
            <a:r>
              <a:rPr lang="pl-PL" sz="24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2400" dirty="0" err="1">
                <a:latin typeface="Roboto" panose="02000000000000000000" pitchFamily="2" charset="0"/>
                <a:ea typeface="Roboto" panose="02000000000000000000" pitchFamily="2" charset="0"/>
              </a:rPr>
              <a:t>application</a:t>
            </a:r>
            <a:r>
              <a:rPr lang="pl-PL" sz="2400" dirty="0">
                <a:latin typeface="Roboto" panose="02000000000000000000" pitchFamily="2" charset="0"/>
                <a:ea typeface="Roboto" panose="02000000000000000000" pitchFamily="2" charset="0"/>
              </a:rPr>
              <a:t>, </a:t>
            </a:r>
            <a:r>
              <a:rPr lang="pl-PL" sz="2400" dirty="0" err="1">
                <a:latin typeface="Roboto" panose="02000000000000000000" pitchFamily="2" charset="0"/>
                <a:ea typeface="Roboto" panose="02000000000000000000" pitchFamily="2" charset="0"/>
              </a:rPr>
              <a:t>leaving</a:t>
            </a:r>
            <a:r>
              <a:rPr lang="pl-PL" sz="2400" dirty="0">
                <a:latin typeface="Roboto" panose="02000000000000000000" pitchFamily="2" charset="0"/>
                <a:ea typeface="Roboto" panose="02000000000000000000" pitchFamily="2" charset="0"/>
              </a:rPr>
              <a:t> a </a:t>
            </a:r>
            <a:r>
              <a:rPr lang="pl-PL" sz="2400" dirty="0" err="1">
                <a:latin typeface="Roboto" panose="02000000000000000000" pitchFamily="2" charset="0"/>
                <a:ea typeface="Roboto" panose="02000000000000000000" pitchFamily="2" charset="0"/>
              </a:rPr>
              <a:t>debugging</a:t>
            </a:r>
            <a:r>
              <a:rPr lang="pl-PL" sz="24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2400" dirty="0" err="1">
                <a:latin typeface="Roboto" panose="02000000000000000000" pitchFamily="2" charset="0"/>
                <a:ea typeface="Roboto" panose="02000000000000000000" pitchFamily="2" charset="0"/>
              </a:rPr>
              <a:t>server</a:t>
            </a:r>
            <a:r>
              <a:rPr lang="pl-PL" sz="24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2400" dirty="0" err="1">
                <a:latin typeface="Roboto" panose="02000000000000000000" pitchFamily="2" charset="0"/>
                <a:ea typeface="Roboto" panose="02000000000000000000" pitchFamily="2" charset="0"/>
              </a:rPr>
              <a:t>may</a:t>
            </a:r>
            <a:r>
              <a:rPr lang="pl-PL" sz="2400" dirty="0">
                <a:latin typeface="Roboto" panose="02000000000000000000" pitchFamily="2" charset="0"/>
                <a:ea typeface="Roboto" panose="02000000000000000000" pitchFamily="2" charset="0"/>
              </a:rPr>
              <a:t> not </a:t>
            </a:r>
            <a:r>
              <a:rPr lang="pl-PL" sz="2400" dirty="0" err="1">
                <a:latin typeface="Roboto" panose="02000000000000000000" pitchFamily="2" charset="0"/>
                <a:ea typeface="Roboto" panose="02000000000000000000" pitchFamily="2" charset="0"/>
              </a:rPr>
              <a:t>necessarily</a:t>
            </a:r>
            <a:r>
              <a:rPr lang="pl-PL" sz="2400" dirty="0">
                <a:latin typeface="Roboto" panose="02000000000000000000" pitchFamily="2" charset="0"/>
                <a:ea typeface="Roboto" panose="02000000000000000000" pitchFamily="2" charset="0"/>
              </a:rPr>
              <a:t> be a </a:t>
            </a:r>
            <a:r>
              <a:rPr lang="pl-PL" sz="2400" dirty="0" err="1">
                <a:latin typeface="Roboto" panose="02000000000000000000" pitchFamily="2" charset="0"/>
                <a:ea typeface="Roboto" panose="02000000000000000000" pitchFamily="2" charset="0"/>
              </a:rPr>
              <a:t>critical</a:t>
            </a:r>
            <a:r>
              <a:rPr lang="pl-PL" sz="24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2400" dirty="0" err="1">
                <a:latin typeface="Roboto" panose="02000000000000000000" pitchFamily="2" charset="0"/>
                <a:ea typeface="Roboto" panose="02000000000000000000" pitchFamily="2" charset="0"/>
              </a:rPr>
              <a:t>security</a:t>
            </a:r>
            <a:r>
              <a:rPr lang="pl-PL" sz="2400" dirty="0">
                <a:latin typeface="Roboto" panose="02000000000000000000" pitchFamily="2" charset="0"/>
                <a:ea typeface="Roboto" panose="02000000000000000000" pitchFamily="2" charset="0"/>
              </a:rPr>
              <a:t> hole. At a minimum </a:t>
            </a:r>
            <a:r>
              <a:rPr lang="pl-PL" sz="2400" dirty="0" err="1">
                <a:latin typeface="Roboto" panose="02000000000000000000" pitchFamily="2" charset="0"/>
                <a:ea typeface="Roboto" panose="02000000000000000000" pitchFamily="2" charset="0"/>
              </a:rPr>
              <a:t>it’s</a:t>
            </a:r>
            <a:r>
              <a:rPr lang="pl-PL" sz="24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2400" dirty="0" err="1">
                <a:latin typeface="Roboto" panose="02000000000000000000" pitchFamily="2" charset="0"/>
                <a:ea typeface="Roboto" panose="02000000000000000000" pitchFamily="2" charset="0"/>
              </a:rPr>
              <a:t>inadvisable</a:t>
            </a:r>
            <a:r>
              <a:rPr lang="pl-PL" sz="2400" dirty="0">
                <a:latin typeface="Roboto" panose="02000000000000000000" pitchFamily="2" charset="0"/>
                <a:ea typeface="Roboto" panose="02000000000000000000" pitchFamily="2" charset="0"/>
              </a:rPr>
              <a:t>, but </a:t>
            </a:r>
            <a:r>
              <a:rPr lang="pl-PL" sz="2400" dirty="0" err="1">
                <a:latin typeface="Roboto" panose="02000000000000000000" pitchFamily="2" charset="0"/>
                <a:ea typeface="Roboto" panose="02000000000000000000" pitchFamily="2" charset="0"/>
              </a:rPr>
              <a:t>it</a:t>
            </a:r>
            <a:r>
              <a:rPr lang="pl-PL" sz="24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2400" dirty="0" err="1">
                <a:latin typeface="Roboto" panose="02000000000000000000" pitchFamily="2" charset="0"/>
                <a:ea typeface="Roboto" panose="02000000000000000000" pitchFamily="2" charset="0"/>
              </a:rPr>
              <a:t>could</a:t>
            </a:r>
            <a:r>
              <a:rPr lang="pl-PL" sz="2400" dirty="0">
                <a:latin typeface="Roboto" panose="02000000000000000000" pitchFamily="2" charset="0"/>
                <a:ea typeface="Roboto" panose="02000000000000000000" pitchFamily="2" charset="0"/>
              </a:rPr>
              <a:t> be much </a:t>
            </a:r>
            <a:r>
              <a:rPr lang="pl-PL" sz="2400" dirty="0" err="1">
                <a:latin typeface="Roboto" panose="02000000000000000000" pitchFamily="2" charset="0"/>
                <a:ea typeface="Roboto" panose="02000000000000000000" pitchFamily="2" charset="0"/>
              </a:rPr>
              <a:t>worse</a:t>
            </a:r>
            <a:r>
              <a:rPr lang="pl-PL" sz="2400" dirty="0">
                <a:latin typeface="Roboto" panose="02000000000000000000" pitchFamily="2" charset="0"/>
                <a:ea typeface="Roboto" panose="02000000000000000000" pitchFamily="2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028617100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705040-D846-7D44-BBA1-762CAF23B8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1"/>
            <a:ext cx="10515600" cy="764531"/>
          </a:xfrm>
        </p:spPr>
        <p:txBody>
          <a:bodyPr>
            <a:normAutofit/>
          </a:bodyPr>
          <a:lstStyle/>
          <a:p>
            <a:pPr algn="ctr"/>
            <a:r>
              <a:rPr lang="pl-PL" dirty="0" err="1">
                <a:solidFill>
                  <a:srgbClr val="FFFFFF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pprof</a:t>
            </a:r>
            <a:r>
              <a:rPr lang="pl-PL" dirty="0">
                <a:solidFill>
                  <a:srgbClr val="FFFFFF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 – 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import </a:t>
            </a:r>
            <a:endParaRPr lang="pl-PL" dirty="0">
              <a:latin typeface="Roboto Medium" panose="02000000000000000000" pitchFamily="2" charset="0"/>
              <a:ea typeface="Roboto Medium" panose="02000000000000000000" pitchFamily="2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9FDCD33D-6CCA-BA41-A45A-5F0F6AC63DB0}"/>
              </a:ext>
            </a:extLst>
          </p:cNvPr>
          <p:cNvSpPr txBox="1"/>
          <p:nvPr/>
        </p:nvSpPr>
        <p:spPr>
          <a:xfrm>
            <a:off x="838200" y="764531"/>
            <a:ext cx="10515600" cy="5909310"/>
          </a:xfrm>
          <a:prstGeom prst="rect">
            <a:avLst/>
          </a:prstGeom>
          <a:solidFill>
            <a:srgbClr val="424242"/>
          </a:solidFill>
        </p:spPr>
        <p:txBody>
          <a:bodyPr wrap="square" rtlCol="0">
            <a:spAutoFit/>
          </a:bodyPr>
          <a:lstStyle/>
          <a:p>
            <a:r>
              <a:rPr lang="pl-PL" sz="1400" dirty="0" err="1">
                <a:solidFill>
                  <a:srgbClr val="569CD6"/>
                </a:solidFill>
                <a:latin typeface="Menlo" panose="020B0609030804020204" pitchFamily="49" charset="0"/>
              </a:rPr>
              <a:t>func</a:t>
            </a:r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pl-PL" sz="1400" dirty="0" err="1">
                <a:solidFill>
                  <a:srgbClr val="DCDCAA"/>
                </a:solidFill>
                <a:latin typeface="Menlo" panose="020B0609030804020204" pitchFamily="49" charset="0"/>
              </a:rPr>
              <a:t>main</a:t>
            </a:r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() {</a:t>
            </a:r>
          </a:p>
          <a:p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    </a:t>
            </a:r>
            <a:r>
              <a:rPr lang="pl-PL" sz="1400" dirty="0" err="1">
                <a:solidFill>
                  <a:srgbClr val="D4D4D4"/>
                </a:solidFill>
                <a:latin typeface="Menlo" panose="020B0609030804020204" pitchFamily="49" charset="0"/>
              </a:rPr>
              <a:t>flag.</a:t>
            </a:r>
            <a:r>
              <a:rPr lang="pl-PL" sz="1400" dirty="0" err="1">
                <a:solidFill>
                  <a:srgbClr val="DCDCAA"/>
                </a:solidFill>
                <a:latin typeface="Menlo" panose="020B0609030804020204" pitchFamily="49" charset="0"/>
              </a:rPr>
              <a:t>Parse</a:t>
            </a:r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()</a:t>
            </a:r>
          </a:p>
          <a:p>
            <a:b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</a:br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    </a:t>
            </a:r>
            <a:r>
              <a:rPr lang="pl-PL" sz="1400" dirty="0">
                <a:solidFill>
                  <a:srgbClr val="6A9955"/>
                </a:solidFill>
                <a:latin typeface="Menlo" panose="020B0609030804020204" pitchFamily="49" charset="0"/>
              </a:rPr>
              <a:t>// </a:t>
            </a:r>
            <a:r>
              <a:rPr lang="pl-PL" sz="1400" dirty="0" err="1">
                <a:solidFill>
                  <a:srgbClr val="6A9955"/>
                </a:solidFill>
                <a:latin typeface="Menlo" panose="020B0609030804020204" pitchFamily="49" charset="0"/>
              </a:rPr>
              <a:t>pprof</a:t>
            </a:r>
            <a:r>
              <a:rPr lang="pl-PL" sz="1400" dirty="0">
                <a:solidFill>
                  <a:srgbClr val="6A9955"/>
                </a:solidFill>
                <a:latin typeface="Menlo" panose="020B0609030804020204" pitchFamily="49" charset="0"/>
              </a:rPr>
              <a:t> </a:t>
            </a:r>
            <a:r>
              <a:rPr lang="pl-PL" sz="1400" dirty="0" err="1">
                <a:solidFill>
                  <a:srgbClr val="6A9955"/>
                </a:solidFill>
                <a:latin typeface="Menlo" panose="020B0609030804020204" pitchFamily="49" charset="0"/>
              </a:rPr>
              <a:t>configuration</a:t>
            </a:r>
            <a:endParaRPr lang="pl-PL" sz="1400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    </a:t>
            </a:r>
            <a:r>
              <a:rPr lang="pl-PL" sz="1400" dirty="0">
                <a:solidFill>
                  <a:srgbClr val="C586C0"/>
                </a:solidFill>
                <a:latin typeface="Menlo" panose="020B0609030804020204" pitchFamily="49" charset="0"/>
              </a:rPr>
              <a:t>go</a:t>
            </a:r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pl-PL" sz="1400" dirty="0" err="1">
                <a:solidFill>
                  <a:srgbClr val="569CD6"/>
                </a:solidFill>
                <a:latin typeface="Menlo" panose="020B0609030804020204" pitchFamily="49" charset="0"/>
              </a:rPr>
              <a:t>func</a:t>
            </a:r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() {</a:t>
            </a:r>
          </a:p>
          <a:p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        </a:t>
            </a:r>
            <a:r>
              <a:rPr lang="pl-PL" sz="1400" dirty="0" err="1">
                <a:solidFill>
                  <a:srgbClr val="9CDCFE"/>
                </a:solidFill>
                <a:latin typeface="Menlo" panose="020B0609030804020204" pitchFamily="49" charset="0"/>
              </a:rPr>
              <a:t>mux</a:t>
            </a:r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 := </a:t>
            </a:r>
            <a:r>
              <a:rPr lang="pl-PL" sz="1400" dirty="0" err="1">
                <a:solidFill>
                  <a:srgbClr val="D4D4D4"/>
                </a:solidFill>
                <a:latin typeface="Menlo" panose="020B0609030804020204" pitchFamily="49" charset="0"/>
              </a:rPr>
              <a:t>http.</a:t>
            </a:r>
            <a:r>
              <a:rPr lang="pl-PL" sz="1400" dirty="0" err="1">
                <a:solidFill>
                  <a:srgbClr val="DCDCAA"/>
                </a:solidFill>
                <a:latin typeface="Menlo" panose="020B0609030804020204" pitchFamily="49" charset="0"/>
              </a:rPr>
              <a:t>NewServeMux</a:t>
            </a:r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()</a:t>
            </a:r>
          </a:p>
          <a:p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        </a:t>
            </a:r>
            <a:r>
              <a:rPr lang="pl-PL" sz="1400" dirty="0" err="1">
                <a:solidFill>
                  <a:srgbClr val="D4D4D4"/>
                </a:solidFill>
                <a:latin typeface="Menlo" panose="020B0609030804020204" pitchFamily="49" charset="0"/>
              </a:rPr>
              <a:t>mux.</a:t>
            </a:r>
            <a:r>
              <a:rPr lang="pl-PL" sz="1400" dirty="0" err="1">
                <a:solidFill>
                  <a:srgbClr val="DCDCAA"/>
                </a:solidFill>
                <a:latin typeface="Menlo" panose="020B0609030804020204" pitchFamily="49" charset="0"/>
              </a:rPr>
              <a:t>HandleFunc</a:t>
            </a:r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(</a:t>
            </a:r>
            <a:r>
              <a:rPr lang="pl-PL" sz="1400" dirty="0">
                <a:solidFill>
                  <a:srgbClr val="CE9178"/>
                </a:solidFill>
                <a:latin typeface="Menlo" panose="020B0609030804020204" pitchFamily="49" charset="0"/>
              </a:rPr>
              <a:t>"/"</a:t>
            </a:r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, </a:t>
            </a:r>
            <a:r>
              <a:rPr lang="pl-PL" sz="1400" dirty="0" err="1">
                <a:solidFill>
                  <a:srgbClr val="D4D4D4"/>
                </a:solidFill>
                <a:latin typeface="Menlo" panose="020B0609030804020204" pitchFamily="49" charset="0"/>
              </a:rPr>
              <a:t>pprof.Index</a:t>
            </a:r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)</a:t>
            </a:r>
          </a:p>
          <a:p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        </a:t>
            </a:r>
            <a:r>
              <a:rPr lang="pl-PL" sz="1400" dirty="0" err="1">
                <a:solidFill>
                  <a:srgbClr val="D4D4D4"/>
                </a:solidFill>
                <a:latin typeface="Menlo" panose="020B0609030804020204" pitchFamily="49" charset="0"/>
              </a:rPr>
              <a:t>mux.</a:t>
            </a:r>
            <a:r>
              <a:rPr lang="pl-PL" sz="1400" dirty="0" err="1">
                <a:solidFill>
                  <a:srgbClr val="DCDCAA"/>
                </a:solidFill>
                <a:latin typeface="Menlo" panose="020B0609030804020204" pitchFamily="49" charset="0"/>
              </a:rPr>
              <a:t>HandleFunc</a:t>
            </a:r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(</a:t>
            </a:r>
            <a:r>
              <a:rPr lang="pl-PL" sz="1400" dirty="0">
                <a:solidFill>
                  <a:srgbClr val="CE9178"/>
                </a:solidFill>
                <a:latin typeface="Menlo" panose="020B0609030804020204" pitchFamily="49" charset="0"/>
              </a:rPr>
              <a:t>"/</a:t>
            </a:r>
            <a:r>
              <a:rPr lang="pl-PL" sz="1400" dirty="0" err="1">
                <a:solidFill>
                  <a:srgbClr val="CE9178"/>
                </a:solidFill>
                <a:latin typeface="Menlo" panose="020B0609030804020204" pitchFamily="49" charset="0"/>
              </a:rPr>
              <a:t>cmdline</a:t>
            </a:r>
            <a:r>
              <a:rPr lang="pl-PL" sz="1400" dirty="0">
                <a:solidFill>
                  <a:srgbClr val="CE9178"/>
                </a:solidFill>
                <a:latin typeface="Menlo" panose="020B0609030804020204" pitchFamily="49" charset="0"/>
              </a:rPr>
              <a:t>"</a:t>
            </a:r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, </a:t>
            </a:r>
            <a:r>
              <a:rPr lang="pl-PL" sz="1400" dirty="0" err="1">
                <a:solidFill>
                  <a:srgbClr val="D4D4D4"/>
                </a:solidFill>
                <a:latin typeface="Menlo" panose="020B0609030804020204" pitchFamily="49" charset="0"/>
              </a:rPr>
              <a:t>pprof.Cmdline</a:t>
            </a:r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)</a:t>
            </a:r>
          </a:p>
          <a:p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        </a:t>
            </a:r>
            <a:r>
              <a:rPr lang="pl-PL" sz="1400" dirty="0" err="1">
                <a:solidFill>
                  <a:srgbClr val="D4D4D4"/>
                </a:solidFill>
                <a:latin typeface="Menlo" panose="020B0609030804020204" pitchFamily="49" charset="0"/>
              </a:rPr>
              <a:t>mux.</a:t>
            </a:r>
            <a:r>
              <a:rPr lang="pl-PL" sz="1400" dirty="0" err="1">
                <a:solidFill>
                  <a:srgbClr val="DCDCAA"/>
                </a:solidFill>
                <a:latin typeface="Menlo" panose="020B0609030804020204" pitchFamily="49" charset="0"/>
              </a:rPr>
              <a:t>HandleFunc</a:t>
            </a:r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(</a:t>
            </a:r>
            <a:r>
              <a:rPr lang="pl-PL" sz="1400" dirty="0">
                <a:solidFill>
                  <a:srgbClr val="CE9178"/>
                </a:solidFill>
                <a:latin typeface="Menlo" panose="020B0609030804020204" pitchFamily="49" charset="0"/>
              </a:rPr>
              <a:t>"/profile"</a:t>
            </a:r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, </a:t>
            </a:r>
            <a:r>
              <a:rPr lang="pl-PL" sz="1400" dirty="0" err="1">
                <a:solidFill>
                  <a:srgbClr val="D4D4D4"/>
                </a:solidFill>
                <a:latin typeface="Menlo" panose="020B0609030804020204" pitchFamily="49" charset="0"/>
              </a:rPr>
              <a:t>pprof.Profile</a:t>
            </a:r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)</a:t>
            </a:r>
          </a:p>
          <a:p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        </a:t>
            </a:r>
            <a:r>
              <a:rPr lang="pl-PL" sz="1400" dirty="0" err="1">
                <a:solidFill>
                  <a:srgbClr val="D4D4D4"/>
                </a:solidFill>
                <a:latin typeface="Menlo" panose="020B0609030804020204" pitchFamily="49" charset="0"/>
              </a:rPr>
              <a:t>mux.</a:t>
            </a:r>
            <a:r>
              <a:rPr lang="pl-PL" sz="1400" dirty="0" err="1">
                <a:solidFill>
                  <a:srgbClr val="DCDCAA"/>
                </a:solidFill>
                <a:latin typeface="Menlo" panose="020B0609030804020204" pitchFamily="49" charset="0"/>
              </a:rPr>
              <a:t>HandleFunc</a:t>
            </a:r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(</a:t>
            </a:r>
            <a:r>
              <a:rPr lang="pl-PL" sz="1400" dirty="0">
                <a:solidFill>
                  <a:srgbClr val="CE9178"/>
                </a:solidFill>
                <a:latin typeface="Menlo" panose="020B0609030804020204" pitchFamily="49" charset="0"/>
              </a:rPr>
              <a:t>"/symbol"</a:t>
            </a:r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, </a:t>
            </a:r>
            <a:r>
              <a:rPr lang="pl-PL" sz="1400" dirty="0" err="1">
                <a:solidFill>
                  <a:srgbClr val="D4D4D4"/>
                </a:solidFill>
                <a:latin typeface="Menlo" panose="020B0609030804020204" pitchFamily="49" charset="0"/>
              </a:rPr>
              <a:t>pprof.Symbol</a:t>
            </a:r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)</a:t>
            </a:r>
          </a:p>
          <a:p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        </a:t>
            </a:r>
            <a:r>
              <a:rPr lang="pl-PL" sz="1400" dirty="0" err="1">
                <a:solidFill>
                  <a:srgbClr val="D4D4D4"/>
                </a:solidFill>
                <a:latin typeface="Menlo" panose="020B0609030804020204" pitchFamily="49" charset="0"/>
              </a:rPr>
              <a:t>mux.</a:t>
            </a:r>
            <a:r>
              <a:rPr lang="pl-PL" sz="1400" dirty="0" err="1">
                <a:solidFill>
                  <a:srgbClr val="DCDCAA"/>
                </a:solidFill>
                <a:latin typeface="Menlo" panose="020B0609030804020204" pitchFamily="49" charset="0"/>
              </a:rPr>
              <a:t>HandleFunc</a:t>
            </a:r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(</a:t>
            </a:r>
            <a:r>
              <a:rPr lang="pl-PL" sz="1400" dirty="0">
                <a:solidFill>
                  <a:srgbClr val="CE9178"/>
                </a:solidFill>
                <a:latin typeface="Menlo" panose="020B0609030804020204" pitchFamily="49" charset="0"/>
              </a:rPr>
              <a:t>"/</a:t>
            </a:r>
            <a:r>
              <a:rPr lang="pl-PL" sz="1400" dirty="0" err="1">
                <a:solidFill>
                  <a:srgbClr val="CE9178"/>
                </a:solidFill>
                <a:latin typeface="Menlo" panose="020B0609030804020204" pitchFamily="49" charset="0"/>
              </a:rPr>
              <a:t>trace</a:t>
            </a:r>
            <a:r>
              <a:rPr lang="pl-PL" sz="1400" dirty="0">
                <a:solidFill>
                  <a:srgbClr val="CE9178"/>
                </a:solidFill>
                <a:latin typeface="Menlo" panose="020B0609030804020204" pitchFamily="49" charset="0"/>
              </a:rPr>
              <a:t>"</a:t>
            </a:r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, </a:t>
            </a:r>
            <a:r>
              <a:rPr lang="pl-PL" sz="1400" dirty="0" err="1">
                <a:solidFill>
                  <a:srgbClr val="D4D4D4"/>
                </a:solidFill>
                <a:latin typeface="Menlo" panose="020B0609030804020204" pitchFamily="49" charset="0"/>
              </a:rPr>
              <a:t>pprof.Trace</a:t>
            </a:r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)</a:t>
            </a:r>
          </a:p>
          <a:p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        </a:t>
            </a:r>
            <a:r>
              <a:rPr lang="pl-PL" sz="1400" dirty="0" err="1">
                <a:solidFill>
                  <a:srgbClr val="D4D4D4"/>
                </a:solidFill>
                <a:latin typeface="Menlo" panose="020B0609030804020204" pitchFamily="49" charset="0"/>
              </a:rPr>
              <a:t>log.</a:t>
            </a:r>
            <a:r>
              <a:rPr lang="pl-PL" sz="1400" dirty="0" err="1">
                <a:solidFill>
                  <a:srgbClr val="DCDCAA"/>
                </a:solidFill>
                <a:latin typeface="Menlo" panose="020B0609030804020204" pitchFamily="49" charset="0"/>
              </a:rPr>
              <a:t>Println</a:t>
            </a:r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(</a:t>
            </a:r>
            <a:r>
              <a:rPr lang="pl-PL" sz="1400" dirty="0">
                <a:solidFill>
                  <a:srgbClr val="CE9178"/>
                </a:solidFill>
                <a:latin typeface="Menlo" panose="020B0609030804020204" pitchFamily="49" charset="0"/>
              </a:rPr>
              <a:t>"</a:t>
            </a:r>
            <a:r>
              <a:rPr lang="pl-PL" sz="1400" dirty="0" err="1">
                <a:solidFill>
                  <a:srgbClr val="CE9178"/>
                </a:solidFill>
                <a:latin typeface="Menlo" panose="020B0609030804020204" pitchFamily="49" charset="0"/>
              </a:rPr>
              <a:t>Starting</a:t>
            </a:r>
            <a:r>
              <a:rPr lang="pl-PL" sz="1400" dirty="0">
                <a:solidFill>
                  <a:srgbClr val="CE9178"/>
                </a:solidFill>
                <a:latin typeface="Menlo" panose="020B0609030804020204" pitchFamily="49" charset="0"/>
              </a:rPr>
              <a:t> profile HTTP </a:t>
            </a:r>
            <a:r>
              <a:rPr lang="pl-PL" sz="1400" dirty="0" err="1">
                <a:solidFill>
                  <a:srgbClr val="CE9178"/>
                </a:solidFill>
                <a:latin typeface="Menlo" panose="020B0609030804020204" pitchFamily="49" charset="0"/>
              </a:rPr>
              <a:t>server</a:t>
            </a:r>
            <a:r>
              <a:rPr lang="pl-PL" sz="1400" dirty="0">
                <a:solidFill>
                  <a:srgbClr val="CE9178"/>
                </a:solidFill>
                <a:latin typeface="Menlo" panose="020B0609030804020204" pitchFamily="49" charset="0"/>
              </a:rPr>
              <a:t> on port 1337"</a:t>
            </a:r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)</a:t>
            </a:r>
          </a:p>
          <a:p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        </a:t>
            </a:r>
            <a:r>
              <a:rPr lang="pl-PL" sz="1400" dirty="0" err="1">
                <a:solidFill>
                  <a:srgbClr val="C586C0"/>
                </a:solidFill>
                <a:latin typeface="Menlo" panose="020B0609030804020204" pitchFamily="49" charset="0"/>
              </a:rPr>
              <a:t>if</a:t>
            </a:r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pl-PL" sz="1400" dirty="0" err="1">
                <a:solidFill>
                  <a:srgbClr val="9CDCFE"/>
                </a:solidFill>
                <a:latin typeface="Menlo" panose="020B0609030804020204" pitchFamily="49" charset="0"/>
              </a:rPr>
              <a:t>err</a:t>
            </a:r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 := </a:t>
            </a:r>
            <a:r>
              <a:rPr lang="pl-PL" sz="1400" dirty="0" err="1">
                <a:solidFill>
                  <a:srgbClr val="D4D4D4"/>
                </a:solidFill>
                <a:latin typeface="Menlo" panose="020B0609030804020204" pitchFamily="49" charset="0"/>
              </a:rPr>
              <a:t>http.</a:t>
            </a:r>
            <a:r>
              <a:rPr lang="pl-PL" sz="1400" dirty="0" err="1">
                <a:solidFill>
                  <a:srgbClr val="DCDCAA"/>
                </a:solidFill>
                <a:latin typeface="Menlo" panose="020B0609030804020204" pitchFamily="49" charset="0"/>
              </a:rPr>
              <a:t>ListenAndServe</a:t>
            </a:r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(</a:t>
            </a:r>
            <a:r>
              <a:rPr lang="pl-PL" sz="1400" dirty="0">
                <a:solidFill>
                  <a:srgbClr val="CE9178"/>
                </a:solidFill>
                <a:latin typeface="Menlo" panose="020B0609030804020204" pitchFamily="49" charset="0"/>
              </a:rPr>
              <a:t>":1337"</a:t>
            </a:r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, </a:t>
            </a:r>
            <a:r>
              <a:rPr lang="pl-PL" sz="1400" dirty="0" err="1">
                <a:solidFill>
                  <a:srgbClr val="D4D4D4"/>
                </a:solidFill>
                <a:latin typeface="Menlo" panose="020B0609030804020204" pitchFamily="49" charset="0"/>
              </a:rPr>
              <a:t>mux</a:t>
            </a:r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); </a:t>
            </a:r>
            <a:r>
              <a:rPr lang="pl-PL" sz="1400" dirty="0" err="1">
                <a:solidFill>
                  <a:srgbClr val="D4D4D4"/>
                </a:solidFill>
                <a:latin typeface="Menlo" panose="020B0609030804020204" pitchFamily="49" charset="0"/>
              </a:rPr>
              <a:t>err</a:t>
            </a:r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 != </a:t>
            </a:r>
            <a:r>
              <a:rPr lang="pl-PL" sz="1400" dirty="0">
                <a:solidFill>
                  <a:srgbClr val="569CD6"/>
                </a:solidFill>
                <a:latin typeface="Menlo" panose="020B0609030804020204" pitchFamily="49" charset="0"/>
              </a:rPr>
              <a:t>nil</a:t>
            </a:r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 {</a:t>
            </a:r>
          </a:p>
          <a:p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            </a:t>
            </a:r>
            <a:r>
              <a:rPr lang="pl-PL" sz="1400" dirty="0" err="1">
                <a:solidFill>
                  <a:srgbClr val="D4D4D4"/>
                </a:solidFill>
                <a:latin typeface="Menlo" panose="020B0609030804020204" pitchFamily="49" charset="0"/>
              </a:rPr>
              <a:t>log.</a:t>
            </a:r>
            <a:r>
              <a:rPr lang="pl-PL" sz="1400" dirty="0" err="1">
                <a:solidFill>
                  <a:srgbClr val="DCDCAA"/>
                </a:solidFill>
                <a:latin typeface="Menlo" panose="020B0609030804020204" pitchFamily="49" charset="0"/>
              </a:rPr>
              <a:t>Fatalf</a:t>
            </a:r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(</a:t>
            </a:r>
            <a:r>
              <a:rPr lang="pl-PL" sz="1400" dirty="0">
                <a:solidFill>
                  <a:srgbClr val="CE9178"/>
                </a:solidFill>
                <a:latin typeface="Menlo" panose="020B0609030804020204" pitchFamily="49" charset="0"/>
              </a:rPr>
              <a:t>"HTTP </a:t>
            </a:r>
            <a:r>
              <a:rPr lang="pl-PL" sz="1400" dirty="0" err="1">
                <a:solidFill>
                  <a:srgbClr val="CE9178"/>
                </a:solidFill>
                <a:latin typeface="Menlo" panose="020B0609030804020204" pitchFamily="49" charset="0"/>
              </a:rPr>
              <a:t>server</a:t>
            </a:r>
            <a:r>
              <a:rPr lang="pl-PL" sz="1400" dirty="0">
                <a:solidFill>
                  <a:srgbClr val="CE9178"/>
                </a:solidFill>
                <a:latin typeface="Menlo" panose="020B0609030804020204" pitchFamily="49" charset="0"/>
              </a:rPr>
              <a:t> </a:t>
            </a:r>
            <a:r>
              <a:rPr lang="pl-PL" sz="1400" dirty="0" err="1">
                <a:solidFill>
                  <a:srgbClr val="CE9178"/>
                </a:solidFill>
                <a:latin typeface="Menlo" panose="020B0609030804020204" pitchFamily="49" charset="0"/>
              </a:rPr>
              <a:t>failed</a:t>
            </a:r>
            <a:r>
              <a:rPr lang="pl-PL" sz="1400" dirty="0">
                <a:solidFill>
                  <a:srgbClr val="CE9178"/>
                </a:solidFill>
                <a:latin typeface="Menlo" panose="020B0609030804020204" pitchFamily="49" charset="0"/>
              </a:rPr>
              <a:t>: %v"</a:t>
            </a:r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, </a:t>
            </a:r>
            <a:r>
              <a:rPr lang="pl-PL" sz="1400" dirty="0" err="1">
                <a:solidFill>
                  <a:srgbClr val="D4D4D4"/>
                </a:solidFill>
                <a:latin typeface="Menlo" panose="020B0609030804020204" pitchFamily="49" charset="0"/>
              </a:rPr>
              <a:t>err</a:t>
            </a:r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)</a:t>
            </a:r>
          </a:p>
          <a:p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        }</a:t>
            </a:r>
          </a:p>
          <a:p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    }()</a:t>
            </a:r>
          </a:p>
          <a:p>
            <a:b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</a:br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    </a:t>
            </a:r>
            <a:r>
              <a:rPr lang="pl-PL" sz="1400" dirty="0">
                <a:solidFill>
                  <a:srgbClr val="6A9955"/>
                </a:solidFill>
                <a:latin typeface="Menlo" panose="020B0609030804020204" pitchFamily="49" charset="0"/>
              </a:rPr>
              <a:t>// register </a:t>
            </a:r>
            <a:r>
              <a:rPr lang="pl-PL" sz="1400" dirty="0" err="1">
                <a:solidFill>
                  <a:srgbClr val="6A9955"/>
                </a:solidFill>
                <a:latin typeface="Menlo" panose="020B0609030804020204" pitchFamily="49" charset="0"/>
              </a:rPr>
              <a:t>handlers</a:t>
            </a:r>
            <a:endParaRPr lang="pl-PL" sz="1400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    </a:t>
            </a:r>
            <a:r>
              <a:rPr lang="pl-PL" sz="1400" dirty="0" err="1">
                <a:solidFill>
                  <a:srgbClr val="D4D4D4"/>
                </a:solidFill>
                <a:latin typeface="Menlo" panose="020B0609030804020204" pitchFamily="49" charset="0"/>
              </a:rPr>
              <a:t>http.</a:t>
            </a:r>
            <a:r>
              <a:rPr lang="pl-PL" sz="1400" dirty="0" err="1">
                <a:solidFill>
                  <a:srgbClr val="DCDCAA"/>
                </a:solidFill>
                <a:latin typeface="Menlo" panose="020B0609030804020204" pitchFamily="49" charset="0"/>
              </a:rPr>
              <a:t>HandleFunc</a:t>
            </a:r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(</a:t>
            </a:r>
            <a:r>
              <a:rPr lang="pl-PL" sz="1400" dirty="0">
                <a:solidFill>
                  <a:srgbClr val="CE9178"/>
                </a:solidFill>
                <a:latin typeface="Menlo" panose="020B0609030804020204" pitchFamily="49" charset="0"/>
              </a:rPr>
              <a:t>"/</a:t>
            </a:r>
            <a:r>
              <a:rPr lang="pl-PL" sz="1400" dirty="0" err="1">
                <a:solidFill>
                  <a:srgbClr val="CE9178"/>
                </a:solidFill>
                <a:latin typeface="Menlo" panose="020B0609030804020204" pitchFamily="49" charset="0"/>
              </a:rPr>
              <a:t>statsHello</a:t>
            </a:r>
            <a:r>
              <a:rPr lang="pl-PL" sz="1400" dirty="0">
                <a:solidFill>
                  <a:srgbClr val="CE9178"/>
                </a:solidFill>
                <a:latin typeface="Menlo" panose="020B0609030804020204" pitchFamily="49" charset="0"/>
              </a:rPr>
              <a:t>"</a:t>
            </a:r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, </a:t>
            </a:r>
            <a:r>
              <a:rPr lang="pl-PL" sz="1400" dirty="0" err="1">
                <a:solidFill>
                  <a:srgbClr val="D4D4D4"/>
                </a:solidFill>
                <a:latin typeface="Menlo" panose="020B0609030804020204" pitchFamily="49" charset="0"/>
              </a:rPr>
              <a:t>handlers.</a:t>
            </a:r>
            <a:r>
              <a:rPr lang="pl-PL" sz="1400" dirty="0" err="1">
                <a:solidFill>
                  <a:srgbClr val="DCDCAA"/>
                </a:solidFill>
                <a:latin typeface="Menlo" panose="020B0609030804020204" pitchFamily="49" charset="0"/>
              </a:rPr>
              <a:t>WithStats</a:t>
            </a:r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(</a:t>
            </a:r>
            <a:r>
              <a:rPr lang="pl-PL" sz="1400" dirty="0" err="1">
                <a:solidFill>
                  <a:srgbClr val="D4D4D4"/>
                </a:solidFill>
                <a:latin typeface="Menlo" panose="020B0609030804020204" pitchFamily="49" charset="0"/>
              </a:rPr>
              <a:t>handlers.Hello</a:t>
            </a:r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))</a:t>
            </a:r>
          </a:p>
          <a:p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    </a:t>
            </a:r>
            <a:r>
              <a:rPr lang="pl-PL" sz="1400" dirty="0" err="1">
                <a:solidFill>
                  <a:srgbClr val="D4D4D4"/>
                </a:solidFill>
                <a:latin typeface="Menlo" panose="020B0609030804020204" pitchFamily="49" charset="0"/>
              </a:rPr>
              <a:t>http.</a:t>
            </a:r>
            <a:r>
              <a:rPr lang="pl-PL" sz="1400" dirty="0" err="1">
                <a:solidFill>
                  <a:srgbClr val="DCDCAA"/>
                </a:solidFill>
                <a:latin typeface="Menlo" panose="020B0609030804020204" pitchFamily="49" charset="0"/>
              </a:rPr>
              <a:t>HandleFunc</a:t>
            </a:r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(</a:t>
            </a:r>
            <a:r>
              <a:rPr lang="pl-PL" sz="1400" dirty="0">
                <a:solidFill>
                  <a:srgbClr val="CE9178"/>
                </a:solidFill>
                <a:latin typeface="Menlo" panose="020B0609030804020204" pitchFamily="49" charset="0"/>
              </a:rPr>
              <a:t>"/hello"</a:t>
            </a:r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, </a:t>
            </a:r>
            <a:r>
              <a:rPr lang="pl-PL" sz="1400" dirty="0" err="1">
                <a:solidFill>
                  <a:srgbClr val="D4D4D4"/>
                </a:solidFill>
                <a:latin typeface="Menlo" panose="020B0609030804020204" pitchFamily="49" charset="0"/>
              </a:rPr>
              <a:t>handlers.Hello</a:t>
            </a:r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)</a:t>
            </a:r>
          </a:p>
          <a:p>
            <a:b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</a:br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    </a:t>
            </a:r>
            <a:r>
              <a:rPr lang="pl-PL" sz="1400" dirty="0" err="1">
                <a:solidFill>
                  <a:srgbClr val="D4D4D4"/>
                </a:solidFill>
                <a:latin typeface="Menlo" panose="020B0609030804020204" pitchFamily="49" charset="0"/>
              </a:rPr>
              <a:t>log.</a:t>
            </a:r>
            <a:r>
              <a:rPr lang="pl-PL" sz="1400" dirty="0" err="1">
                <a:solidFill>
                  <a:srgbClr val="DCDCAA"/>
                </a:solidFill>
                <a:latin typeface="Menlo" panose="020B0609030804020204" pitchFamily="49" charset="0"/>
              </a:rPr>
              <a:t>Printf</a:t>
            </a:r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(</a:t>
            </a:r>
            <a:r>
              <a:rPr lang="pl-PL" sz="1400" dirty="0">
                <a:solidFill>
                  <a:srgbClr val="CE9178"/>
                </a:solidFill>
                <a:latin typeface="Menlo" panose="020B0609030804020204" pitchFamily="49" charset="0"/>
              </a:rPr>
              <a:t>"</a:t>
            </a:r>
            <a:r>
              <a:rPr lang="pl-PL" sz="1400" dirty="0" err="1">
                <a:solidFill>
                  <a:srgbClr val="CE9178"/>
                </a:solidFill>
                <a:latin typeface="Menlo" panose="020B0609030804020204" pitchFamily="49" charset="0"/>
              </a:rPr>
              <a:t>Starting</a:t>
            </a:r>
            <a:r>
              <a:rPr lang="pl-PL" sz="1400" dirty="0">
                <a:solidFill>
                  <a:srgbClr val="CE9178"/>
                </a:solidFill>
                <a:latin typeface="Menlo" panose="020B0609030804020204" pitchFamily="49" charset="0"/>
              </a:rPr>
              <a:t> HTTP </a:t>
            </a:r>
            <a:r>
              <a:rPr lang="pl-PL" sz="1400" dirty="0" err="1">
                <a:solidFill>
                  <a:srgbClr val="CE9178"/>
                </a:solidFill>
                <a:latin typeface="Menlo" panose="020B0609030804020204" pitchFamily="49" charset="0"/>
              </a:rPr>
              <a:t>server</a:t>
            </a:r>
            <a:r>
              <a:rPr lang="pl-PL" sz="1400" dirty="0">
                <a:solidFill>
                  <a:srgbClr val="CE9178"/>
                </a:solidFill>
                <a:latin typeface="Menlo" panose="020B0609030804020204" pitchFamily="49" charset="0"/>
              </a:rPr>
              <a:t> on port %s </a:t>
            </a:r>
            <a:r>
              <a:rPr lang="pl-PL" sz="1400" dirty="0">
                <a:solidFill>
                  <a:srgbClr val="D7BA7D"/>
                </a:solidFill>
                <a:latin typeface="Menlo" panose="020B0609030804020204" pitchFamily="49" charset="0"/>
              </a:rPr>
              <a:t>\n</a:t>
            </a:r>
            <a:r>
              <a:rPr lang="pl-PL" sz="1400" dirty="0">
                <a:solidFill>
                  <a:srgbClr val="CE9178"/>
                </a:solidFill>
                <a:latin typeface="Menlo" panose="020B0609030804020204" pitchFamily="49" charset="0"/>
              </a:rPr>
              <a:t>"</a:t>
            </a:r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, </a:t>
            </a:r>
            <a:r>
              <a:rPr lang="pl-PL" sz="1400" dirty="0" err="1">
                <a:solidFill>
                  <a:srgbClr val="D4D4D4"/>
                </a:solidFill>
                <a:latin typeface="Menlo" panose="020B0609030804020204" pitchFamily="49" charset="0"/>
              </a:rPr>
              <a:t>hostPort</a:t>
            </a:r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)</a:t>
            </a:r>
          </a:p>
          <a:p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    </a:t>
            </a:r>
            <a:r>
              <a:rPr lang="pl-PL" sz="1400" dirty="0" err="1">
                <a:solidFill>
                  <a:srgbClr val="C586C0"/>
                </a:solidFill>
                <a:latin typeface="Menlo" panose="020B0609030804020204" pitchFamily="49" charset="0"/>
              </a:rPr>
              <a:t>if</a:t>
            </a:r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pl-PL" sz="1400" dirty="0" err="1">
                <a:solidFill>
                  <a:srgbClr val="9CDCFE"/>
                </a:solidFill>
                <a:latin typeface="Menlo" panose="020B0609030804020204" pitchFamily="49" charset="0"/>
              </a:rPr>
              <a:t>err</a:t>
            </a:r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 := </a:t>
            </a:r>
            <a:r>
              <a:rPr lang="pl-PL" sz="1400" dirty="0" err="1">
                <a:solidFill>
                  <a:srgbClr val="D4D4D4"/>
                </a:solidFill>
                <a:latin typeface="Menlo" panose="020B0609030804020204" pitchFamily="49" charset="0"/>
              </a:rPr>
              <a:t>http.</a:t>
            </a:r>
            <a:r>
              <a:rPr lang="pl-PL" sz="1400" dirty="0" err="1">
                <a:solidFill>
                  <a:srgbClr val="DCDCAA"/>
                </a:solidFill>
                <a:latin typeface="Menlo" panose="020B0609030804020204" pitchFamily="49" charset="0"/>
              </a:rPr>
              <a:t>ListenAndServe</a:t>
            </a:r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(</a:t>
            </a:r>
            <a:r>
              <a:rPr lang="pl-PL" sz="1400" dirty="0" err="1">
                <a:solidFill>
                  <a:srgbClr val="D4D4D4"/>
                </a:solidFill>
                <a:latin typeface="Menlo" panose="020B0609030804020204" pitchFamily="49" charset="0"/>
              </a:rPr>
              <a:t>hostPort</a:t>
            </a:r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, </a:t>
            </a:r>
            <a:r>
              <a:rPr lang="pl-PL" sz="1400" dirty="0">
                <a:solidFill>
                  <a:srgbClr val="569CD6"/>
                </a:solidFill>
                <a:latin typeface="Menlo" panose="020B0609030804020204" pitchFamily="49" charset="0"/>
              </a:rPr>
              <a:t>nil</a:t>
            </a:r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); </a:t>
            </a:r>
            <a:r>
              <a:rPr lang="pl-PL" sz="1400" dirty="0" err="1">
                <a:solidFill>
                  <a:srgbClr val="D4D4D4"/>
                </a:solidFill>
                <a:latin typeface="Menlo" panose="020B0609030804020204" pitchFamily="49" charset="0"/>
              </a:rPr>
              <a:t>err</a:t>
            </a:r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 != </a:t>
            </a:r>
            <a:r>
              <a:rPr lang="pl-PL" sz="1400" dirty="0">
                <a:solidFill>
                  <a:srgbClr val="569CD6"/>
                </a:solidFill>
                <a:latin typeface="Menlo" panose="020B0609030804020204" pitchFamily="49" charset="0"/>
              </a:rPr>
              <a:t>nil</a:t>
            </a:r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 {</a:t>
            </a:r>
          </a:p>
          <a:p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        </a:t>
            </a:r>
            <a:r>
              <a:rPr lang="pl-PL" sz="1400" dirty="0" err="1">
                <a:solidFill>
                  <a:srgbClr val="D4D4D4"/>
                </a:solidFill>
                <a:latin typeface="Menlo" panose="020B0609030804020204" pitchFamily="49" charset="0"/>
              </a:rPr>
              <a:t>log.</a:t>
            </a:r>
            <a:r>
              <a:rPr lang="pl-PL" sz="1400" dirty="0" err="1">
                <a:solidFill>
                  <a:srgbClr val="DCDCAA"/>
                </a:solidFill>
                <a:latin typeface="Menlo" panose="020B0609030804020204" pitchFamily="49" charset="0"/>
              </a:rPr>
              <a:t>Fatalf</a:t>
            </a:r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(</a:t>
            </a:r>
            <a:r>
              <a:rPr lang="pl-PL" sz="1400" dirty="0">
                <a:solidFill>
                  <a:srgbClr val="CE9178"/>
                </a:solidFill>
                <a:latin typeface="Menlo" panose="020B0609030804020204" pitchFamily="49" charset="0"/>
              </a:rPr>
              <a:t>"HTTP </a:t>
            </a:r>
            <a:r>
              <a:rPr lang="pl-PL" sz="1400" dirty="0" err="1">
                <a:solidFill>
                  <a:srgbClr val="CE9178"/>
                </a:solidFill>
                <a:latin typeface="Menlo" panose="020B0609030804020204" pitchFamily="49" charset="0"/>
              </a:rPr>
              <a:t>server</a:t>
            </a:r>
            <a:r>
              <a:rPr lang="pl-PL" sz="1400" dirty="0">
                <a:solidFill>
                  <a:srgbClr val="CE9178"/>
                </a:solidFill>
                <a:latin typeface="Menlo" panose="020B0609030804020204" pitchFamily="49" charset="0"/>
              </a:rPr>
              <a:t> </a:t>
            </a:r>
            <a:r>
              <a:rPr lang="pl-PL" sz="1400" dirty="0" err="1">
                <a:solidFill>
                  <a:srgbClr val="CE9178"/>
                </a:solidFill>
                <a:latin typeface="Menlo" panose="020B0609030804020204" pitchFamily="49" charset="0"/>
              </a:rPr>
              <a:t>failed</a:t>
            </a:r>
            <a:r>
              <a:rPr lang="pl-PL" sz="1400" dirty="0">
                <a:solidFill>
                  <a:srgbClr val="CE9178"/>
                </a:solidFill>
                <a:latin typeface="Menlo" panose="020B0609030804020204" pitchFamily="49" charset="0"/>
              </a:rPr>
              <a:t>: %v"</a:t>
            </a:r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, </a:t>
            </a:r>
            <a:r>
              <a:rPr lang="pl-PL" sz="1400" dirty="0" err="1">
                <a:solidFill>
                  <a:srgbClr val="D4D4D4"/>
                </a:solidFill>
                <a:latin typeface="Menlo" panose="020B0609030804020204" pitchFamily="49" charset="0"/>
              </a:rPr>
              <a:t>err</a:t>
            </a:r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)</a:t>
            </a:r>
          </a:p>
          <a:p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    }</a:t>
            </a:r>
          </a:p>
          <a:p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}</a:t>
            </a:r>
          </a:p>
          <a:p>
            <a:endParaRPr lang="pl-PL" sz="1400" dirty="0">
              <a:solidFill>
                <a:srgbClr val="D4D4D4"/>
              </a:solidFill>
              <a:latin typeface="Menlo" panose="020B0609030804020204" pitchFamily="49" charset="0"/>
            </a:endParaRPr>
          </a:p>
        </p:txBody>
      </p:sp>
      <p:sp>
        <p:nvSpPr>
          <p:cNvPr id="4" name="Right Brace 3">
            <a:extLst>
              <a:ext uri="{FF2B5EF4-FFF2-40B4-BE49-F238E27FC236}">
                <a16:creationId xmlns:a16="http://schemas.microsoft.com/office/drawing/2014/main" id="{E95C7988-2639-2540-87BC-39195E487F1A}"/>
              </a:ext>
            </a:extLst>
          </p:cNvPr>
          <p:cNvSpPr/>
          <p:nvPr/>
        </p:nvSpPr>
        <p:spPr>
          <a:xfrm>
            <a:off x="7976682" y="1449421"/>
            <a:ext cx="350196" cy="2723745"/>
          </a:xfrm>
          <a:prstGeom prst="rightBrace">
            <a:avLst>
              <a:gd name="adj1" fmla="val 8333"/>
              <a:gd name="adj2" fmla="val 50714"/>
            </a:avLst>
          </a:prstGeom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71B2127-B466-7643-87E9-3E7E9DE096C8}"/>
              </a:ext>
            </a:extLst>
          </p:cNvPr>
          <p:cNvSpPr txBox="1"/>
          <p:nvPr/>
        </p:nvSpPr>
        <p:spPr>
          <a:xfrm>
            <a:off x="8579796" y="2457350"/>
            <a:ext cx="210117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sz="2000" dirty="0" err="1">
                <a:latin typeface="Roboto" panose="02000000000000000000" pitchFamily="2" charset="0"/>
                <a:ea typeface="Roboto" panose="02000000000000000000" pitchFamily="2" charset="0"/>
              </a:rPr>
              <a:t>Different</a:t>
            </a:r>
            <a:r>
              <a:rPr lang="pl-PL" sz="2000" dirty="0">
                <a:latin typeface="Roboto" panose="02000000000000000000" pitchFamily="2" charset="0"/>
                <a:ea typeface="Roboto" panose="02000000000000000000" pitchFamily="2" charset="0"/>
              </a:rPr>
              <a:t> HTTP </a:t>
            </a:r>
            <a:r>
              <a:rPr lang="pl-PL" sz="2000" dirty="0" err="1">
                <a:latin typeface="Roboto" panose="02000000000000000000" pitchFamily="2" charset="0"/>
                <a:ea typeface="Roboto" panose="02000000000000000000" pitchFamily="2" charset="0"/>
              </a:rPr>
              <a:t>server</a:t>
            </a:r>
            <a:r>
              <a:rPr lang="pl-PL" sz="2000" dirty="0">
                <a:latin typeface="Roboto" panose="02000000000000000000" pitchFamily="2" charset="0"/>
                <a:ea typeface="Roboto" panose="02000000000000000000" pitchFamily="2" charset="0"/>
              </a:rPr>
              <a:t> for </a:t>
            </a:r>
            <a:r>
              <a:rPr lang="pl-PL" sz="2000" dirty="0" err="1">
                <a:latin typeface="Roboto" panose="02000000000000000000" pitchFamily="2" charset="0"/>
                <a:ea typeface="Roboto" panose="02000000000000000000" pitchFamily="2" charset="0"/>
              </a:rPr>
              <a:t>debug</a:t>
            </a:r>
            <a:endParaRPr lang="pl-PL" sz="20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879951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705040-D846-7D44-BBA1-762CAF23B8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80459"/>
            <a:ext cx="10515600" cy="1325563"/>
          </a:xfrm>
        </p:spPr>
        <p:txBody>
          <a:bodyPr/>
          <a:lstStyle/>
          <a:p>
            <a:pPr algn="ctr"/>
            <a:r>
              <a:rPr lang="pl-PL" dirty="0" err="1">
                <a:solidFill>
                  <a:srgbClr val="FFFFFF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pprof</a:t>
            </a:r>
            <a:r>
              <a:rPr lang="pl-PL" dirty="0">
                <a:solidFill>
                  <a:srgbClr val="FFFFFF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 - 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import</a:t>
            </a:r>
            <a:endParaRPr lang="pl-PL" dirty="0">
              <a:latin typeface="Roboto Medium" panose="02000000000000000000" pitchFamily="2" charset="0"/>
              <a:ea typeface="Roboto Medium" panose="02000000000000000000" pitchFamily="2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1D64217-7124-E048-8D38-F1F8E03D208E}"/>
              </a:ext>
            </a:extLst>
          </p:cNvPr>
          <p:cNvSpPr txBox="1"/>
          <p:nvPr/>
        </p:nvSpPr>
        <p:spPr>
          <a:xfrm>
            <a:off x="838200" y="1567577"/>
            <a:ext cx="105156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To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fetch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 profile from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running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app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 and open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analysis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 - web: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E587385-C0C6-664A-8F73-91740643A4B9}"/>
              </a:ext>
            </a:extLst>
          </p:cNvPr>
          <p:cNvSpPr txBox="1"/>
          <p:nvPr/>
        </p:nvSpPr>
        <p:spPr>
          <a:xfrm>
            <a:off x="838200" y="2156112"/>
            <a:ext cx="10515600" cy="830997"/>
          </a:xfrm>
          <a:prstGeom prst="rect">
            <a:avLst/>
          </a:prstGeom>
          <a:solidFill>
            <a:srgbClr val="424242"/>
          </a:solidFill>
        </p:spPr>
        <p:txBody>
          <a:bodyPr wrap="square" rtlCol="0">
            <a:spAutoFit/>
          </a:bodyPr>
          <a:lstStyle/>
          <a:p>
            <a:r>
              <a:rPr lang="pl-PL" sz="2400" dirty="0">
                <a:solidFill>
                  <a:srgbClr val="00B05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$ go </a:t>
            </a:r>
            <a:r>
              <a:rPr lang="pl-PL" sz="2400" dirty="0" err="1">
                <a:solidFill>
                  <a:srgbClr val="00B05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tool</a:t>
            </a:r>
            <a:r>
              <a:rPr lang="pl-PL" sz="2400" dirty="0">
                <a:solidFill>
                  <a:srgbClr val="00B05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</a:t>
            </a:r>
            <a:r>
              <a:rPr lang="pl-PL" sz="2400" dirty="0" err="1">
                <a:solidFill>
                  <a:srgbClr val="00B05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pprof</a:t>
            </a:r>
            <a:r>
              <a:rPr lang="pl-PL" sz="2400" dirty="0">
                <a:solidFill>
                  <a:srgbClr val="00B05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-http :8091 -</a:t>
            </a:r>
            <a:r>
              <a:rPr lang="pl-PL" sz="2400" dirty="0" err="1">
                <a:solidFill>
                  <a:srgbClr val="00B05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seconds</a:t>
            </a:r>
            <a:r>
              <a:rPr lang="pl-PL" sz="2400" dirty="0">
                <a:solidFill>
                  <a:srgbClr val="00B05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5 http://localhost:8090/</a:t>
            </a:r>
            <a:r>
              <a:rPr lang="pl-PL" sz="2400" dirty="0" err="1">
                <a:solidFill>
                  <a:srgbClr val="00B05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debug</a:t>
            </a:r>
            <a:r>
              <a:rPr lang="pl-PL" sz="2400" dirty="0">
                <a:solidFill>
                  <a:srgbClr val="00B05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/</a:t>
            </a:r>
            <a:r>
              <a:rPr lang="pl-PL" sz="2400" dirty="0" err="1">
                <a:solidFill>
                  <a:srgbClr val="00B05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pprof</a:t>
            </a:r>
            <a:r>
              <a:rPr lang="pl-PL" sz="2400" dirty="0">
                <a:solidFill>
                  <a:srgbClr val="00B05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/profile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BF37E2DC-BBB8-D642-8A8C-F043800A1ACA}"/>
              </a:ext>
            </a:extLst>
          </p:cNvPr>
          <p:cNvSpPr txBox="1"/>
          <p:nvPr/>
        </p:nvSpPr>
        <p:spPr>
          <a:xfrm>
            <a:off x="838200" y="5290423"/>
            <a:ext cx="105156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To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compare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profiles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: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AC116B6-0AC9-2B4D-89B0-3537E1467249}"/>
              </a:ext>
            </a:extLst>
          </p:cNvPr>
          <p:cNvSpPr txBox="1"/>
          <p:nvPr/>
        </p:nvSpPr>
        <p:spPr>
          <a:xfrm>
            <a:off x="838200" y="6015750"/>
            <a:ext cx="10515600" cy="461665"/>
          </a:xfrm>
          <a:prstGeom prst="rect">
            <a:avLst/>
          </a:prstGeom>
          <a:solidFill>
            <a:srgbClr val="424242"/>
          </a:solidFill>
        </p:spPr>
        <p:txBody>
          <a:bodyPr wrap="square" rtlCol="0">
            <a:spAutoFit/>
          </a:bodyPr>
          <a:lstStyle/>
          <a:p>
            <a:r>
              <a:rPr lang="pl-PL" sz="2400" dirty="0">
                <a:solidFill>
                  <a:srgbClr val="00B05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$ go </a:t>
            </a:r>
            <a:r>
              <a:rPr lang="pl-PL" sz="2400" dirty="0" err="1">
                <a:solidFill>
                  <a:srgbClr val="00B05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tool</a:t>
            </a:r>
            <a:r>
              <a:rPr lang="pl-PL" sz="2400" dirty="0">
                <a:solidFill>
                  <a:srgbClr val="00B05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</a:t>
            </a:r>
            <a:r>
              <a:rPr lang="pl-PL" sz="2400" dirty="0" err="1">
                <a:solidFill>
                  <a:srgbClr val="00B05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pprof</a:t>
            </a:r>
            <a:r>
              <a:rPr lang="pl-PL" sz="2400" dirty="0">
                <a:solidFill>
                  <a:srgbClr val="00B05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-http=:8080 –</a:t>
            </a:r>
            <a:r>
              <a:rPr lang="pl-PL" sz="2400" dirty="0" err="1">
                <a:solidFill>
                  <a:srgbClr val="00B05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base</a:t>
            </a:r>
            <a:r>
              <a:rPr lang="pl-PL" sz="2400" dirty="0">
                <a:solidFill>
                  <a:srgbClr val="00B05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profile-01 profile-02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721A05EF-CBA1-FC40-9CF5-53C0A3196DBB}"/>
              </a:ext>
            </a:extLst>
          </p:cNvPr>
          <p:cNvSpPr txBox="1"/>
          <p:nvPr/>
        </p:nvSpPr>
        <p:spPr>
          <a:xfrm>
            <a:off x="838200" y="3390077"/>
            <a:ext cx="105156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To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fetch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 profile from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running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app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 and open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analysis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 - terminal: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9DC04A97-C374-F746-B383-5EB3AAF92FAA}"/>
              </a:ext>
            </a:extLst>
          </p:cNvPr>
          <p:cNvSpPr txBox="1"/>
          <p:nvPr/>
        </p:nvSpPr>
        <p:spPr>
          <a:xfrm>
            <a:off x="838200" y="3978612"/>
            <a:ext cx="10515600" cy="830997"/>
          </a:xfrm>
          <a:prstGeom prst="rect">
            <a:avLst/>
          </a:prstGeom>
          <a:solidFill>
            <a:srgbClr val="424242"/>
          </a:solidFill>
        </p:spPr>
        <p:txBody>
          <a:bodyPr wrap="square" rtlCol="0">
            <a:spAutoFit/>
          </a:bodyPr>
          <a:lstStyle/>
          <a:p>
            <a:r>
              <a:rPr lang="pl-PL" sz="2400" dirty="0">
                <a:solidFill>
                  <a:srgbClr val="00B05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$ go </a:t>
            </a:r>
            <a:r>
              <a:rPr lang="pl-PL" sz="2400" dirty="0" err="1">
                <a:solidFill>
                  <a:srgbClr val="00B05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tool</a:t>
            </a:r>
            <a:r>
              <a:rPr lang="pl-PL" sz="2400" dirty="0">
                <a:solidFill>
                  <a:srgbClr val="00B05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</a:t>
            </a:r>
            <a:r>
              <a:rPr lang="pl-PL" sz="2400" dirty="0" err="1">
                <a:solidFill>
                  <a:srgbClr val="00B05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pprof</a:t>
            </a:r>
            <a:r>
              <a:rPr lang="pl-PL" sz="2400" dirty="0">
                <a:solidFill>
                  <a:srgbClr val="00B05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-</a:t>
            </a:r>
            <a:r>
              <a:rPr lang="pl-PL" sz="2400" dirty="0" err="1">
                <a:solidFill>
                  <a:srgbClr val="00B05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seconds</a:t>
            </a:r>
            <a:r>
              <a:rPr lang="pl-PL" sz="2400" dirty="0">
                <a:solidFill>
                  <a:srgbClr val="00B05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5 http://localhost:8090/</a:t>
            </a:r>
            <a:r>
              <a:rPr lang="pl-PL" sz="2400" dirty="0" err="1">
                <a:solidFill>
                  <a:srgbClr val="00B05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debug</a:t>
            </a:r>
            <a:r>
              <a:rPr lang="pl-PL" sz="2400" dirty="0">
                <a:solidFill>
                  <a:srgbClr val="00B05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/</a:t>
            </a:r>
            <a:r>
              <a:rPr lang="pl-PL" sz="2400" dirty="0" err="1">
                <a:solidFill>
                  <a:srgbClr val="00B05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pprof</a:t>
            </a:r>
            <a:r>
              <a:rPr lang="pl-PL" sz="2400" dirty="0">
                <a:solidFill>
                  <a:srgbClr val="00B05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/profile</a:t>
            </a:r>
          </a:p>
        </p:txBody>
      </p:sp>
    </p:spTree>
    <p:extLst>
      <p:ext uri="{BB962C8B-B14F-4D97-AF65-F5344CB8AC3E}">
        <p14:creationId xmlns:p14="http://schemas.microsoft.com/office/powerpoint/2010/main" val="3805811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10" grpId="0" animBg="1"/>
      <p:bldP spid="15" grpId="0"/>
      <p:bldP spid="16" grpId="0" animBg="1"/>
      <p:bldP spid="17" grpId="0"/>
      <p:bldP spid="18" grpId="0" animBg="1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A27E096E-6AD2-1E48-BA66-D20954C53B8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 t="15730"/>
          <a:stretch/>
        </p:blipFill>
        <p:spPr>
          <a:xfrm>
            <a:off x="6505" y="-1"/>
            <a:ext cx="12191980" cy="68579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FB55E30-27AE-5A48-8C08-DED19B25952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861942"/>
            <a:ext cx="9144000" cy="1134112"/>
          </a:xfrm>
        </p:spPr>
        <p:txBody>
          <a:bodyPr>
            <a:normAutofit/>
          </a:bodyPr>
          <a:lstStyle/>
          <a:p>
            <a:r>
              <a:rPr lang="pl-PL" dirty="0">
                <a:solidFill>
                  <a:srgbClr val="FFFFFF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Demo</a:t>
            </a:r>
          </a:p>
        </p:txBody>
      </p:sp>
    </p:spTree>
    <p:extLst>
      <p:ext uri="{BB962C8B-B14F-4D97-AF65-F5344CB8AC3E}">
        <p14:creationId xmlns:p14="http://schemas.microsoft.com/office/powerpoint/2010/main" val="251500970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885CB9-3396-BA40-9437-5A265B71C8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>
                <a:latin typeface="Roboto Medium" panose="02000000000000000000" pitchFamily="2" charset="0"/>
                <a:ea typeface="Roboto Medium" panose="02000000000000000000" pitchFamily="2" charset="0"/>
              </a:rPr>
              <a:t>Agenda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D339A3-3C4D-6743-8655-628D13AB593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l-PL" sz="4000" dirty="0">
                <a:latin typeface="Roboto" panose="02000000000000000000" pitchFamily="2" charset="0"/>
                <a:ea typeface="Roboto" panose="02000000000000000000" pitchFamily="2" charset="0"/>
              </a:rPr>
              <a:t>Debugging </a:t>
            </a:r>
          </a:p>
          <a:p>
            <a:r>
              <a:rPr lang="pl-PL" sz="4000" dirty="0" err="1">
                <a:latin typeface="Roboto" panose="02000000000000000000" pitchFamily="2" charset="0"/>
                <a:ea typeface="Roboto" panose="02000000000000000000" pitchFamily="2" charset="0"/>
              </a:rPr>
              <a:t>Profiling</a:t>
            </a:r>
            <a:endParaRPr lang="pl-PL" sz="4000" dirty="0">
              <a:latin typeface="Roboto" panose="02000000000000000000" pitchFamily="2" charset="0"/>
              <a:ea typeface="Roboto" panose="02000000000000000000" pitchFamily="2" charset="0"/>
            </a:endParaRPr>
          </a:p>
          <a:p>
            <a:r>
              <a:rPr lang="pl-PL" sz="4000" dirty="0" err="1">
                <a:latin typeface="Roboto" panose="02000000000000000000" pitchFamily="2" charset="0"/>
                <a:ea typeface="Roboto" panose="02000000000000000000" pitchFamily="2" charset="0"/>
              </a:rPr>
              <a:t>Tracing</a:t>
            </a:r>
            <a:endParaRPr lang="pl-PL" sz="4000" dirty="0">
              <a:latin typeface="Roboto" panose="02000000000000000000" pitchFamily="2" charset="0"/>
              <a:ea typeface="Roboto" panose="02000000000000000000" pitchFamily="2" charset="0"/>
            </a:endParaRPr>
          </a:p>
          <a:p>
            <a:r>
              <a:rPr lang="pl-PL" sz="4000" dirty="0">
                <a:latin typeface="Roboto" panose="02000000000000000000" pitchFamily="2" charset="0"/>
                <a:ea typeface="Roboto" panose="02000000000000000000" pitchFamily="2" charset="0"/>
              </a:rPr>
              <a:t>Instrumentation</a:t>
            </a:r>
          </a:p>
          <a:p>
            <a:pPr marL="0" indent="0">
              <a:buNone/>
            </a:pPr>
            <a:endParaRPr lang="pl-PL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317686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A27E096E-6AD2-1E48-BA66-D20954C53B8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 t="15730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FB55E30-27AE-5A48-8C08-DED19B25952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55906" y="1978740"/>
            <a:ext cx="9144000" cy="2900518"/>
          </a:xfrm>
        </p:spPr>
        <p:txBody>
          <a:bodyPr>
            <a:normAutofit/>
          </a:bodyPr>
          <a:lstStyle/>
          <a:p>
            <a:r>
              <a:rPr lang="pl-PL" dirty="0" err="1">
                <a:solidFill>
                  <a:srgbClr val="FFFFFF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Profiling</a:t>
            </a:r>
            <a:r>
              <a:rPr lang="pl-PL" dirty="0">
                <a:solidFill>
                  <a:srgbClr val="FFFFFF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 – </a:t>
            </a:r>
            <a:r>
              <a:rPr lang="pl-PL" dirty="0" err="1">
                <a:solidFill>
                  <a:srgbClr val="FFFFFF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tests</a:t>
            </a:r>
            <a:r>
              <a:rPr lang="pl-PL" dirty="0">
                <a:solidFill>
                  <a:srgbClr val="FFFFFF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 and </a:t>
            </a:r>
            <a:r>
              <a:rPr lang="pl-PL" dirty="0" err="1">
                <a:solidFill>
                  <a:srgbClr val="FFFFFF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benchmarks</a:t>
            </a:r>
            <a:endParaRPr lang="pl-PL" dirty="0">
              <a:solidFill>
                <a:srgbClr val="FFFFFF"/>
              </a:solidFill>
              <a:latin typeface="Roboto Medium" panose="02000000000000000000" pitchFamily="2" charset="0"/>
              <a:ea typeface="Roboto Medium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55511280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705040-D846-7D44-BBA1-762CAF23B8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80459"/>
            <a:ext cx="10515600" cy="1325563"/>
          </a:xfrm>
        </p:spPr>
        <p:txBody>
          <a:bodyPr/>
          <a:lstStyle/>
          <a:p>
            <a:pPr algn="ctr"/>
            <a:r>
              <a:rPr lang="pl-PL" dirty="0" err="1">
                <a:solidFill>
                  <a:srgbClr val="FFFFFF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pprof</a:t>
            </a:r>
            <a:r>
              <a:rPr lang="pl-PL" dirty="0">
                <a:solidFill>
                  <a:srgbClr val="FFFFFF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 -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tests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and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benchmarks</a:t>
            </a:r>
            <a:endParaRPr lang="pl-PL" dirty="0">
              <a:latin typeface="Roboto Medium" panose="02000000000000000000" pitchFamily="2" charset="0"/>
              <a:ea typeface="Roboto Medium" panose="02000000000000000000" pitchFamily="2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94A29F1-4546-284D-B60D-DD8102DEF30A}"/>
              </a:ext>
            </a:extLst>
          </p:cNvPr>
          <p:cNvSpPr txBox="1"/>
          <p:nvPr/>
        </p:nvSpPr>
        <p:spPr>
          <a:xfrm>
            <a:off x="838200" y="1887947"/>
            <a:ext cx="10515600" cy="1938992"/>
          </a:xfrm>
          <a:prstGeom prst="rect">
            <a:avLst/>
          </a:prstGeom>
          <a:solidFill>
            <a:srgbClr val="424242"/>
          </a:solidFill>
        </p:spPr>
        <p:txBody>
          <a:bodyPr wrap="square" rtlCol="0">
            <a:spAutoFit/>
          </a:bodyPr>
          <a:lstStyle/>
          <a:p>
            <a:r>
              <a:rPr lang="pl-PL" sz="2000" dirty="0" err="1">
                <a:solidFill>
                  <a:srgbClr val="569CD6"/>
                </a:solidFill>
                <a:latin typeface="Menlo" panose="020B0609030804020204" pitchFamily="49" charset="0"/>
              </a:rPr>
              <a:t>func</a:t>
            </a:r>
            <a:r>
              <a:rPr lang="pl-PL" sz="2000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pl-PL" sz="2000" dirty="0" err="1">
                <a:solidFill>
                  <a:srgbClr val="DCDCAA"/>
                </a:solidFill>
                <a:latin typeface="Menlo" panose="020B0609030804020204" pitchFamily="49" charset="0"/>
              </a:rPr>
              <a:t>Fib</a:t>
            </a:r>
            <a:r>
              <a:rPr lang="pl-PL" sz="2000" dirty="0">
                <a:solidFill>
                  <a:srgbClr val="D4D4D4"/>
                </a:solidFill>
                <a:latin typeface="Menlo" panose="020B0609030804020204" pitchFamily="49" charset="0"/>
              </a:rPr>
              <a:t>(n </a:t>
            </a:r>
            <a:r>
              <a:rPr lang="pl-PL" sz="2000" dirty="0" err="1">
                <a:solidFill>
                  <a:srgbClr val="4EC9B0"/>
                </a:solidFill>
                <a:latin typeface="Menlo" panose="020B0609030804020204" pitchFamily="49" charset="0"/>
              </a:rPr>
              <a:t>int</a:t>
            </a:r>
            <a:r>
              <a:rPr lang="pl-PL" sz="2000" dirty="0">
                <a:solidFill>
                  <a:srgbClr val="D4D4D4"/>
                </a:solidFill>
                <a:latin typeface="Menlo" panose="020B0609030804020204" pitchFamily="49" charset="0"/>
              </a:rPr>
              <a:t>) </a:t>
            </a:r>
            <a:r>
              <a:rPr lang="pl-PL" sz="2000" dirty="0" err="1">
                <a:solidFill>
                  <a:srgbClr val="4EC9B0"/>
                </a:solidFill>
                <a:latin typeface="Menlo" panose="020B0609030804020204" pitchFamily="49" charset="0"/>
              </a:rPr>
              <a:t>int</a:t>
            </a:r>
            <a:r>
              <a:rPr lang="pl-PL" sz="2000" dirty="0">
                <a:solidFill>
                  <a:srgbClr val="D4D4D4"/>
                </a:solidFill>
                <a:latin typeface="Menlo" panose="020B0609030804020204" pitchFamily="49" charset="0"/>
              </a:rPr>
              <a:t> {</a:t>
            </a:r>
          </a:p>
          <a:p>
            <a:r>
              <a:rPr lang="pl-PL" sz="2000" dirty="0">
                <a:solidFill>
                  <a:srgbClr val="D4D4D4"/>
                </a:solidFill>
                <a:latin typeface="Menlo" panose="020B0609030804020204" pitchFamily="49" charset="0"/>
              </a:rPr>
              <a:t>    </a:t>
            </a:r>
            <a:r>
              <a:rPr lang="pl-PL" sz="2000" dirty="0" err="1">
                <a:solidFill>
                  <a:srgbClr val="C586C0"/>
                </a:solidFill>
                <a:latin typeface="Menlo" panose="020B0609030804020204" pitchFamily="49" charset="0"/>
              </a:rPr>
              <a:t>if</a:t>
            </a:r>
            <a:r>
              <a:rPr lang="pl-PL" sz="2000" dirty="0">
                <a:solidFill>
                  <a:srgbClr val="D4D4D4"/>
                </a:solidFill>
                <a:latin typeface="Menlo" panose="020B0609030804020204" pitchFamily="49" charset="0"/>
              </a:rPr>
              <a:t> n &lt; </a:t>
            </a:r>
            <a:r>
              <a:rPr lang="pl-PL" sz="2000" dirty="0">
                <a:solidFill>
                  <a:srgbClr val="B5CEA8"/>
                </a:solidFill>
                <a:latin typeface="Menlo" panose="020B0609030804020204" pitchFamily="49" charset="0"/>
              </a:rPr>
              <a:t>2</a:t>
            </a:r>
            <a:r>
              <a:rPr lang="pl-PL" sz="2000" dirty="0">
                <a:solidFill>
                  <a:srgbClr val="D4D4D4"/>
                </a:solidFill>
                <a:latin typeface="Menlo" panose="020B0609030804020204" pitchFamily="49" charset="0"/>
              </a:rPr>
              <a:t> {</a:t>
            </a:r>
          </a:p>
          <a:p>
            <a:r>
              <a:rPr lang="pl-PL" sz="2000" dirty="0">
                <a:solidFill>
                  <a:srgbClr val="D4D4D4"/>
                </a:solidFill>
                <a:latin typeface="Menlo" panose="020B0609030804020204" pitchFamily="49" charset="0"/>
              </a:rPr>
              <a:t>        </a:t>
            </a:r>
            <a:r>
              <a:rPr lang="pl-PL" sz="2000" dirty="0">
                <a:solidFill>
                  <a:srgbClr val="C586C0"/>
                </a:solidFill>
                <a:latin typeface="Menlo" panose="020B0609030804020204" pitchFamily="49" charset="0"/>
              </a:rPr>
              <a:t>return</a:t>
            </a:r>
            <a:r>
              <a:rPr lang="pl-PL" sz="2000" dirty="0">
                <a:solidFill>
                  <a:srgbClr val="D4D4D4"/>
                </a:solidFill>
                <a:latin typeface="Menlo" panose="020B0609030804020204" pitchFamily="49" charset="0"/>
              </a:rPr>
              <a:t> n</a:t>
            </a:r>
          </a:p>
          <a:p>
            <a:r>
              <a:rPr lang="pl-PL" sz="2000" dirty="0">
                <a:solidFill>
                  <a:srgbClr val="D4D4D4"/>
                </a:solidFill>
                <a:latin typeface="Menlo" panose="020B0609030804020204" pitchFamily="49" charset="0"/>
              </a:rPr>
              <a:t>    }</a:t>
            </a:r>
          </a:p>
          <a:p>
            <a:r>
              <a:rPr lang="pl-PL" sz="2000" dirty="0">
                <a:solidFill>
                  <a:srgbClr val="D4D4D4"/>
                </a:solidFill>
                <a:latin typeface="Menlo" panose="020B0609030804020204" pitchFamily="49" charset="0"/>
              </a:rPr>
              <a:t>    </a:t>
            </a:r>
            <a:r>
              <a:rPr lang="pl-PL" sz="2000" dirty="0">
                <a:solidFill>
                  <a:srgbClr val="C586C0"/>
                </a:solidFill>
                <a:latin typeface="Menlo" panose="020B0609030804020204" pitchFamily="49" charset="0"/>
              </a:rPr>
              <a:t>return</a:t>
            </a:r>
            <a:r>
              <a:rPr lang="pl-PL" sz="2000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pl-PL" sz="2000" dirty="0" err="1">
                <a:solidFill>
                  <a:srgbClr val="DCDCAA"/>
                </a:solidFill>
                <a:latin typeface="Menlo" panose="020B0609030804020204" pitchFamily="49" charset="0"/>
              </a:rPr>
              <a:t>Fib</a:t>
            </a:r>
            <a:r>
              <a:rPr lang="pl-PL" sz="2000" dirty="0">
                <a:solidFill>
                  <a:srgbClr val="D4D4D4"/>
                </a:solidFill>
                <a:latin typeface="Menlo" panose="020B0609030804020204" pitchFamily="49" charset="0"/>
              </a:rPr>
              <a:t>(n-</a:t>
            </a:r>
            <a:r>
              <a:rPr lang="pl-PL" sz="2000" dirty="0">
                <a:solidFill>
                  <a:srgbClr val="B5CEA8"/>
                </a:solidFill>
                <a:latin typeface="Menlo" panose="020B0609030804020204" pitchFamily="49" charset="0"/>
              </a:rPr>
              <a:t>1</a:t>
            </a:r>
            <a:r>
              <a:rPr lang="pl-PL" sz="2000" dirty="0">
                <a:solidFill>
                  <a:srgbClr val="D4D4D4"/>
                </a:solidFill>
                <a:latin typeface="Menlo" panose="020B0609030804020204" pitchFamily="49" charset="0"/>
              </a:rPr>
              <a:t>) + </a:t>
            </a:r>
            <a:r>
              <a:rPr lang="pl-PL" sz="2000" dirty="0" err="1">
                <a:solidFill>
                  <a:srgbClr val="DCDCAA"/>
                </a:solidFill>
                <a:latin typeface="Menlo" panose="020B0609030804020204" pitchFamily="49" charset="0"/>
              </a:rPr>
              <a:t>Fib</a:t>
            </a:r>
            <a:r>
              <a:rPr lang="pl-PL" sz="2000" dirty="0">
                <a:solidFill>
                  <a:srgbClr val="D4D4D4"/>
                </a:solidFill>
                <a:latin typeface="Menlo" panose="020B0609030804020204" pitchFamily="49" charset="0"/>
              </a:rPr>
              <a:t>(n-</a:t>
            </a:r>
            <a:r>
              <a:rPr lang="pl-PL" sz="2000" dirty="0">
                <a:solidFill>
                  <a:srgbClr val="B5CEA8"/>
                </a:solidFill>
                <a:latin typeface="Menlo" panose="020B0609030804020204" pitchFamily="49" charset="0"/>
              </a:rPr>
              <a:t>2</a:t>
            </a:r>
            <a:r>
              <a:rPr lang="pl-PL" sz="2000" dirty="0">
                <a:solidFill>
                  <a:srgbClr val="D4D4D4"/>
                </a:solidFill>
                <a:latin typeface="Menlo" panose="020B0609030804020204" pitchFamily="49" charset="0"/>
              </a:rPr>
              <a:t>)</a:t>
            </a:r>
          </a:p>
          <a:p>
            <a:r>
              <a:rPr lang="pl-PL" sz="2000" dirty="0">
                <a:solidFill>
                  <a:srgbClr val="D4D4D4"/>
                </a:solidFill>
                <a:latin typeface="Menlo" panose="020B0609030804020204" pitchFamily="49" charset="0"/>
              </a:rPr>
              <a:t>}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1D64217-7124-E048-8D38-F1F8E03D208E}"/>
              </a:ext>
            </a:extLst>
          </p:cNvPr>
          <p:cNvSpPr txBox="1"/>
          <p:nvPr/>
        </p:nvSpPr>
        <p:spPr>
          <a:xfrm>
            <a:off x="838200" y="1321196"/>
            <a:ext cx="105156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Let’s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assume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that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 we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would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like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 to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make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 profile of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following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func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: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EDD2827-637D-444D-8F93-13962398604F}"/>
              </a:ext>
            </a:extLst>
          </p:cNvPr>
          <p:cNvSpPr txBox="1"/>
          <p:nvPr/>
        </p:nvSpPr>
        <p:spPr>
          <a:xfrm>
            <a:off x="838200" y="4009550"/>
            <a:ext cx="483497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We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need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 to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write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 Benchmark: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D3A7782-DE95-ED4E-A368-972C601D6E86}"/>
              </a:ext>
            </a:extLst>
          </p:cNvPr>
          <p:cNvSpPr txBox="1"/>
          <p:nvPr/>
        </p:nvSpPr>
        <p:spPr>
          <a:xfrm>
            <a:off x="838200" y="4532770"/>
            <a:ext cx="10515600" cy="1938992"/>
          </a:xfrm>
          <a:prstGeom prst="rect">
            <a:avLst/>
          </a:prstGeom>
          <a:solidFill>
            <a:srgbClr val="424242"/>
          </a:solidFill>
        </p:spPr>
        <p:txBody>
          <a:bodyPr wrap="square" rtlCol="0">
            <a:spAutoFit/>
          </a:bodyPr>
          <a:lstStyle/>
          <a:p>
            <a:r>
              <a:rPr lang="pl-PL" sz="2000" dirty="0" err="1">
                <a:solidFill>
                  <a:srgbClr val="569CD6"/>
                </a:solidFill>
                <a:latin typeface="Menlo" panose="020B0609030804020204" pitchFamily="49" charset="0"/>
              </a:rPr>
              <a:t>func</a:t>
            </a:r>
            <a:r>
              <a:rPr lang="pl-PL" sz="2000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pl-PL" sz="2000" dirty="0">
                <a:solidFill>
                  <a:srgbClr val="DCDCAA"/>
                </a:solidFill>
                <a:latin typeface="Menlo" panose="020B0609030804020204" pitchFamily="49" charset="0"/>
              </a:rPr>
              <a:t>BenchmarkFib10</a:t>
            </a:r>
            <a:r>
              <a:rPr lang="pl-PL" sz="2000" dirty="0">
                <a:solidFill>
                  <a:srgbClr val="D4D4D4"/>
                </a:solidFill>
                <a:latin typeface="Menlo" panose="020B0609030804020204" pitchFamily="49" charset="0"/>
              </a:rPr>
              <a:t>(b *</a:t>
            </a:r>
            <a:r>
              <a:rPr lang="pl-PL" sz="2000" dirty="0" err="1">
                <a:solidFill>
                  <a:srgbClr val="D4D4D4"/>
                </a:solidFill>
                <a:latin typeface="Menlo" panose="020B0609030804020204" pitchFamily="49" charset="0"/>
              </a:rPr>
              <a:t>testing.B</a:t>
            </a:r>
            <a:r>
              <a:rPr lang="pl-PL" sz="2000" dirty="0">
                <a:solidFill>
                  <a:srgbClr val="D4D4D4"/>
                </a:solidFill>
                <a:latin typeface="Menlo" panose="020B0609030804020204" pitchFamily="49" charset="0"/>
              </a:rPr>
              <a:t>) {</a:t>
            </a:r>
          </a:p>
          <a:p>
            <a:r>
              <a:rPr lang="pl-PL" sz="2000" dirty="0">
                <a:solidFill>
                  <a:srgbClr val="D4D4D4"/>
                </a:solidFill>
                <a:latin typeface="Menlo" panose="020B0609030804020204" pitchFamily="49" charset="0"/>
              </a:rPr>
              <a:t>    </a:t>
            </a:r>
            <a:r>
              <a:rPr lang="pl-PL" sz="2000" dirty="0">
                <a:solidFill>
                  <a:srgbClr val="6A9955"/>
                </a:solidFill>
                <a:latin typeface="Menlo" panose="020B0609030804020204" pitchFamily="49" charset="0"/>
              </a:rPr>
              <a:t>// run the </a:t>
            </a:r>
            <a:r>
              <a:rPr lang="pl-PL" sz="2000" dirty="0" err="1">
                <a:solidFill>
                  <a:srgbClr val="6A9955"/>
                </a:solidFill>
                <a:latin typeface="Menlo" panose="020B0609030804020204" pitchFamily="49" charset="0"/>
              </a:rPr>
              <a:t>Fib</a:t>
            </a:r>
            <a:r>
              <a:rPr lang="pl-PL" sz="2000" dirty="0">
                <a:solidFill>
                  <a:srgbClr val="6A9955"/>
                </a:solidFill>
                <a:latin typeface="Menlo" panose="020B0609030804020204" pitchFamily="49" charset="0"/>
              </a:rPr>
              <a:t> </a:t>
            </a:r>
            <a:r>
              <a:rPr lang="pl-PL" sz="2000" dirty="0" err="1">
                <a:solidFill>
                  <a:srgbClr val="6A9955"/>
                </a:solidFill>
                <a:latin typeface="Menlo" panose="020B0609030804020204" pitchFamily="49" charset="0"/>
              </a:rPr>
              <a:t>function</a:t>
            </a:r>
            <a:r>
              <a:rPr lang="pl-PL" sz="2000" dirty="0">
                <a:solidFill>
                  <a:srgbClr val="6A9955"/>
                </a:solidFill>
                <a:latin typeface="Menlo" panose="020B0609030804020204" pitchFamily="49" charset="0"/>
              </a:rPr>
              <a:t> </a:t>
            </a:r>
            <a:r>
              <a:rPr lang="pl-PL" sz="2000" dirty="0" err="1">
                <a:solidFill>
                  <a:srgbClr val="6A9955"/>
                </a:solidFill>
                <a:latin typeface="Menlo" panose="020B0609030804020204" pitchFamily="49" charset="0"/>
              </a:rPr>
              <a:t>b.N</a:t>
            </a:r>
            <a:r>
              <a:rPr lang="pl-PL" sz="2000" dirty="0">
                <a:solidFill>
                  <a:srgbClr val="6A9955"/>
                </a:solidFill>
                <a:latin typeface="Menlo" panose="020B0609030804020204" pitchFamily="49" charset="0"/>
              </a:rPr>
              <a:t> </a:t>
            </a:r>
            <a:r>
              <a:rPr lang="pl-PL" sz="2000" dirty="0" err="1">
                <a:solidFill>
                  <a:srgbClr val="6A9955"/>
                </a:solidFill>
                <a:latin typeface="Menlo" panose="020B0609030804020204" pitchFamily="49" charset="0"/>
              </a:rPr>
              <a:t>times</a:t>
            </a:r>
            <a:endParaRPr lang="pl-PL" sz="2000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sz="2000" dirty="0">
                <a:solidFill>
                  <a:srgbClr val="D4D4D4"/>
                </a:solidFill>
                <a:latin typeface="Menlo" panose="020B0609030804020204" pitchFamily="49" charset="0"/>
              </a:rPr>
              <a:t>    </a:t>
            </a:r>
            <a:r>
              <a:rPr lang="pl-PL" sz="2000" dirty="0">
                <a:solidFill>
                  <a:srgbClr val="C586C0"/>
                </a:solidFill>
                <a:latin typeface="Menlo" panose="020B0609030804020204" pitchFamily="49" charset="0"/>
              </a:rPr>
              <a:t>for</a:t>
            </a:r>
            <a:r>
              <a:rPr lang="pl-PL" sz="2000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pl-PL" sz="2000" dirty="0">
                <a:solidFill>
                  <a:srgbClr val="9CDCFE"/>
                </a:solidFill>
                <a:latin typeface="Menlo" panose="020B0609030804020204" pitchFamily="49" charset="0"/>
              </a:rPr>
              <a:t>n</a:t>
            </a:r>
            <a:r>
              <a:rPr lang="pl-PL" sz="2000" dirty="0">
                <a:solidFill>
                  <a:srgbClr val="D4D4D4"/>
                </a:solidFill>
                <a:latin typeface="Menlo" panose="020B0609030804020204" pitchFamily="49" charset="0"/>
              </a:rPr>
              <a:t> := </a:t>
            </a:r>
            <a:r>
              <a:rPr lang="pl-PL" sz="2000" dirty="0">
                <a:solidFill>
                  <a:srgbClr val="B5CEA8"/>
                </a:solidFill>
                <a:latin typeface="Menlo" panose="020B0609030804020204" pitchFamily="49" charset="0"/>
              </a:rPr>
              <a:t>0</a:t>
            </a:r>
            <a:r>
              <a:rPr lang="pl-PL" sz="2000" dirty="0">
                <a:solidFill>
                  <a:srgbClr val="D4D4D4"/>
                </a:solidFill>
                <a:latin typeface="Menlo" panose="020B0609030804020204" pitchFamily="49" charset="0"/>
              </a:rPr>
              <a:t>; n &lt; </a:t>
            </a:r>
            <a:r>
              <a:rPr lang="pl-PL" sz="2000" dirty="0" err="1">
                <a:solidFill>
                  <a:srgbClr val="D4D4D4"/>
                </a:solidFill>
                <a:latin typeface="Menlo" panose="020B0609030804020204" pitchFamily="49" charset="0"/>
              </a:rPr>
              <a:t>b.N</a:t>
            </a:r>
            <a:r>
              <a:rPr lang="pl-PL" sz="2000" dirty="0">
                <a:solidFill>
                  <a:srgbClr val="D4D4D4"/>
                </a:solidFill>
                <a:latin typeface="Menlo" panose="020B0609030804020204" pitchFamily="49" charset="0"/>
              </a:rPr>
              <a:t>; n++ {</a:t>
            </a:r>
          </a:p>
          <a:p>
            <a:r>
              <a:rPr lang="pl-PL" sz="2000" dirty="0">
                <a:solidFill>
                  <a:srgbClr val="D4D4D4"/>
                </a:solidFill>
                <a:latin typeface="Menlo" panose="020B0609030804020204" pitchFamily="49" charset="0"/>
              </a:rPr>
              <a:t>        </a:t>
            </a:r>
            <a:r>
              <a:rPr lang="pl-PL" sz="2000" dirty="0" err="1">
                <a:solidFill>
                  <a:srgbClr val="DCDCAA"/>
                </a:solidFill>
                <a:latin typeface="Menlo" panose="020B0609030804020204" pitchFamily="49" charset="0"/>
              </a:rPr>
              <a:t>Fib</a:t>
            </a:r>
            <a:r>
              <a:rPr lang="pl-PL" sz="2000" dirty="0">
                <a:solidFill>
                  <a:srgbClr val="D4D4D4"/>
                </a:solidFill>
                <a:latin typeface="Menlo" panose="020B0609030804020204" pitchFamily="49" charset="0"/>
              </a:rPr>
              <a:t>(</a:t>
            </a:r>
            <a:r>
              <a:rPr lang="pl-PL" sz="2000" dirty="0">
                <a:solidFill>
                  <a:srgbClr val="B5CEA8"/>
                </a:solidFill>
                <a:latin typeface="Menlo" panose="020B0609030804020204" pitchFamily="49" charset="0"/>
              </a:rPr>
              <a:t>10</a:t>
            </a:r>
            <a:r>
              <a:rPr lang="pl-PL" sz="2000" dirty="0">
                <a:solidFill>
                  <a:srgbClr val="D4D4D4"/>
                </a:solidFill>
                <a:latin typeface="Menlo" panose="020B0609030804020204" pitchFamily="49" charset="0"/>
              </a:rPr>
              <a:t>)</a:t>
            </a:r>
          </a:p>
          <a:p>
            <a:r>
              <a:rPr lang="pl-PL" sz="2000" dirty="0">
                <a:solidFill>
                  <a:srgbClr val="D4D4D4"/>
                </a:solidFill>
                <a:latin typeface="Menlo" panose="020B0609030804020204" pitchFamily="49" charset="0"/>
              </a:rPr>
              <a:t>    }</a:t>
            </a:r>
          </a:p>
          <a:p>
            <a:r>
              <a:rPr lang="pl-PL" sz="2000" dirty="0">
                <a:solidFill>
                  <a:srgbClr val="D4D4D4"/>
                </a:solidFill>
                <a:latin typeface="Menlo" panose="020B0609030804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41148852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5" grpId="0"/>
      <p:bldP spid="8" grpId="0"/>
      <p:bldP spid="9" grpId="0" animBg="1"/>
    </p:bld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705040-D846-7D44-BBA1-762CAF23B8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80459"/>
            <a:ext cx="10515600" cy="1325563"/>
          </a:xfrm>
        </p:spPr>
        <p:txBody>
          <a:bodyPr/>
          <a:lstStyle/>
          <a:p>
            <a:pPr algn="ctr"/>
            <a:r>
              <a:rPr lang="pl-PL" dirty="0" err="1">
                <a:solidFill>
                  <a:srgbClr val="FFFFFF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pprof</a:t>
            </a:r>
            <a:r>
              <a:rPr lang="pl-PL" dirty="0">
                <a:solidFill>
                  <a:srgbClr val="FFFFFF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 -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tests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and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benchmarks</a:t>
            </a:r>
            <a:endParaRPr lang="pl-PL" dirty="0">
              <a:latin typeface="Roboto Medium" panose="02000000000000000000" pitchFamily="2" charset="0"/>
              <a:ea typeface="Roboto Medium" panose="02000000000000000000" pitchFamily="2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1D64217-7124-E048-8D38-F1F8E03D208E}"/>
              </a:ext>
            </a:extLst>
          </p:cNvPr>
          <p:cNvSpPr txBox="1"/>
          <p:nvPr/>
        </p:nvSpPr>
        <p:spPr>
          <a:xfrm>
            <a:off x="838200" y="1321196"/>
            <a:ext cx="105156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To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build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 CPU profile for a benchmark: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E587385-C0C6-664A-8F73-91740643A4B9}"/>
              </a:ext>
            </a:extLst>
          </p:cNvPr>
          <p:cNvSpPr txBox="1"/>
          <p:nvPr/>
        </p:nvSpPr>
        <p:spPr>
          <a:xfrm>
            <a:off x="838200" y="1909731"/>
            <a:ext cx="10515600" cy="461665"/>
          </a:xfrm>
          <a:prstGeom prst="rect">
            <a:avLst/>
          </a:prstGeom>
          <a:solidFill>
            <a:srgbClr val="424242"/>
          </a:solidFill>
        </p:spPr>
        <p:txBody>
          <a:bodyPr wrap="square" rtlCol="0">
            <a:spAutoFit/>
          </a:bodyPr>
          <a:lstStyle/>
          <a:p>
            <a:r>
              <a:rPr lang="pl-PL" sz="2400" dirty="0">
                <a:solidFill>
                  <a:srgbClr val="00B05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$ go test . -</a:t>
            </a:r>
            <a:r>
              <a:rPr lang="pl-PL" sz="2400" dirty="0" err="1">
                <a:solidFill>
                  <a:srgbClr val="00B05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bench</a:t>
            </a:r>
            <a:r>
              <a:rPr lang="pl-PL" sz="2400" dirty="0">
                <a:solidFill>
                  <a:srgbClr val="00B05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. -</a:t>
            </a:r>
            <a:r>
              <a:rPr lang="pl-PL" sz="2400" dirty="0" err="1">
                <a:solidFill>
                  <a:srgbClr val="00B05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cpuprofile</a:t>
            </a:r>
            <a:r>
              <a:rPr lang="pl-PL" sz="2400" dirty="0">
                <a:solidFill>
                  <a:srgbClr val="00B05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</a:t>
            </a:r>
            <a:r>
              <a:rPr lang="pl-PL" sz="2400" dirty="0" err="1">
                <a:solidFill>
                  <a:srgbClr val="00B05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prof.cpu</a:t>
            </a:r>
            <a:endParaRPr lang="pl-PL" sz="2400" dirty="0">
              <a:solidFill>
                <a:srgbClr val="00B050"/>
              </a:solidFill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EEF1A4C-CAF5-1941-8F61-8466C1ED1396}"/>
              </a:ext>
            </a:extLst>
          </p:cNvPr>
          <p:cNvSpPr txBox="1"/>
          <p:nvPr/>
        </p:nvSpPr>
        <p:spPr>
          <a:xfrm>
            <a:off x="838200" y="2671245"/>
            <a:ext cx="105156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To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build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memory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 profile for a benchmark: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754FF48-573A-664A-B18E-8D6479538398}"/>
              </a:ext>
            </a:extLst>
          </p:cNvPr>
          <p:cNvSpPr txBox="1"/>
          <p:nvPr/>
        </p:nvSpPr>
        <p:spPr>
          <a:xfrm>
            <a:off x="838200" y="3194465"/>
            <a:ext cx="10515600" cy="461665"/>
          </a:xfrm>
          <a:prstGeom prst="rect">
            <a:avLst/>
          </a:prstGeom>
          <a:solidFill>
            <a:srgbClr val="424242"/>
          </a:solidFill>
        </p:spPr>
        <p:txBody>
          <a:bodyPr wrap="square" rtlCol="0">
            <a:spAutoFit/>
          </a:bodyPr>
          <a:lstStyle/>
          <a:p>
            <a:r>
              <a:rPr lang="pl-PL" sz="2400" dirty="0">
                <a:solidFill>
                  <a:srgbClr val="00B05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$ go test . -</a:t>
            </a:r>
            <a:r>
              <a:rPr lang="pl-PL" sz="2400" dirty="0" err="1">
                <a:solidFill>
                  <a:srgbClr val="00B05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bench</a:t>
            </a:r>
            <a:r>
              <a:rPr lang="pl-PL" sz="2400" dirty="0">
                <a:solidFill>
                  <a:srgbClr val="00B05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. -</a:t>
            </a:r>
            <a:r>
              <a:rPr lang="pl-PL" sz="2400" dirty="0" err="1">
                <a:solidFill>
                  <a:srgbClr val="00B05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memprofile</a:t>
            </a:r>
            <a:r>
              <a:rPr lang="pl-PL" sz="2400" dirty="0">
                <a:solidFill>
                  <a:srgbClr val="00B05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</a:t>
            </a:r>
            <a:r>
              <a:rPr lang="pl-PL" sz="2400" dirty="0" err="1">
                <a:solidFill>
                  <a:srgbClr val="00B05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prof.mem</a:t>
            </a:r>
            <a:endParaRPr lang="pl-PL" sz="2400" dirty="0">
              <a:solidFill>
                <a:srgbClr val="00B050"/>
              </a:solidFill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273C124-A36B-4E48-8CDE-5745A2F1969D}"/>
              </a:ext>
            </a:extLst>
          </p:cNvPr>
          <p:cNvSpPr txBox="1"/>
          <p:nvPr/>
        </p:nvSpPr>
        <p:spPr>
          <a:xfrm>
            <a:off x="838200" y="4179350"/>
            <a:ext cx="105156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To open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pprof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analysis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 in terminal: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4BC7F54-B137-3F46-9014-CC5E89AC8ED7}"/>
              </a:ext>
            </a:extLst>
          </p:cNvPr>
          <p:cNvSpPr txBox="1"/>
          <p:nvPr/>
        </p:nvSpPr>
        <p:spPr>
          <a:xfrm>
            <a:off x="838200" y="4764125"/>
            <a:ext cx="10515600" cy="461665"/>
          </a:xfrm>
          <a:prstGeom prst="rect">
            <a:avLst/>
          </a:prstGeom>
          <a:solidFill>
            <a:srgbClr val="424242"/>
          </a:solidFill>
        </p:spPr>
        <p:txBody>
          <a:bodyPr wrap="square" rtlCol="0">
            <a:spAutoFit/>
          </a:bodyPr>
          <a:lstStyle/>
          <a:p>
            <a:r>
              <a:rPr lang="pl-PL" sz="2400" dirty="0">
                <a:solidFill>
                  <a:srgbClr val="00B05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$ go </a:t>
            </a:r>
            <a:r>
              <a:rPr lang="pl-PL" sz="2400" dirty="0" err="1">
                <a:solidFill>
                  <a:srgbClr val="00B05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tool</a:t>
            </a:r>
            <a:r>
              <a:rPr lang="pl-PL" sz="2400" dirty="0">
                <a:solidFill>
                  <a:srgbClr val="00B05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</a:t>
            </a:r>
            <a:r>
              <a:rPr lang="pl-PL" sz="2400" dirty="0" err="1">
                <a:solidFill>
                  <a:srgbClr val="00B05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pprof</a:t>
            </a:r>
            <a:r>
              <a:rPr lang="pl-PL" sz="2400" dirty="0">
                <a:solidFill>
                  <a:srgbClr val="00B05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</a:t>
            </a:r>
            <a:r>
              <a:rPr lang="pl-PL" sz="2400" dirty="0" err="1">
                <a:solidFill>
                  <a:srgbClr val="00B05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prof.mem</a:t>
            </a:r>
            <a:endParaRPr lang="pl-PL" sz="2400" dirty="0">
              <a:solidFill>
                <a:srgbClr val="00B050"/>
              </a:solidFill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BF37E2DC-BBB8-D642-8A8C-F043800A1ACA}"/>
              </a:ext>
            </a:extLst>
          </p:cNvPr>
          <p:cNvSpPr txBox="1"/>
          <p:nvPr/>
        </p:nvSpPr>
        <p:spPr>
          <a:xfrm>
            <a:off x="838200" y="5430975"/>
            <a:ext cx="105156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To open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pprof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analysis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 in web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browser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: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AC116B6-0AC9-2B4D-89B0-3537E1467249}"/>
              </a:ext>
            </a:extLst>
          </p:cNvPr>
          <p:cNvSpPr txBox="1"/>
          <p:nvPr/>
        </p:nvSpPr>
        <p:spPr>
          <a:xfrm>
            <a:off x="838200" y="6015750"/>
            <a:ext cx="10515600" cy="461665"/>
          </a:xfrm>
          <a:prstGeom prst="rect">
            <a:avLst/>
          </a:prstGeom>
          <a:solidFill>
            <a:srgbClr val="424242"/>
          </a:solidFill>
        </p:spPr>
        <p:txBody>
          <a:bodyPr wrap="square" rtlCol="0">
            <a:spAutoFit/>
          </a:bodyPr>
          <a:lstStyle/>
          <a:p>
            <a:r>
              <a:rPr lang="pl-PL" sz="2400" dirty="0">
                <a:solidFill>
                  <a:srgbClr val="00B05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$ go </a:t>
            </a:r>
            <a:r>
              <a:rPr lang="pl-PL" sz="2400" dirty="0" err="1">
                <a:solidFill>
                  <a:srgbClr val="00B05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tool</a:t>
            </a:r>
            <a:r>
              <a:rPr lang="pl-PL" sz="2400" dirty="0">
                <a:solidFill>
                  <a:srgbClr val="00B05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</a:t>
            </a:r>
            <a:r>
              <a:rPr lang="pl-PL" sz="2400" dirty="0" err="1">
                <a:solidFill>
                  <a:srgbClr val="00B05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pprof</a:t>
            </a:r>
            <a:r>
              <a:rPr lang="pl-PL" sz="2400" dirty="0">
                <a:solidFill>
                  <a:srgbClr val="00B05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-http :8099 </a:t>
            </a:r>
            <a:r>
              <a:rPr lang="pl-PL" sz="2400" dirty="0" err="1">
                <a:solidFill>
                  <a:srgbClr val="00B05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prof.mem</a:t>
            </a:r>
            <a:endParaRPr lang="pl-PL" sz="2400" dirty="0">
              <a:solidFill>
                <a:srgbClr val="00B050"/>
              </a:solidFill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480647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10" grpId="0" animBg="1"/>
      <p:bldP spid="11" grpId="0"/>
      <p:bldP spid="12" grpId="0" animBg="1"/>
      <p:bldP spid="13" grpId="0"/>
      <p:bldP spid="14" grpId="0" animBg="1"/>
      <p:bldP spid="15" grpId="0"/>
      <p:bldP spid="16" grpId="0" animBg="1"/>
    </p:bld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A27E096E-6AD2-1E48-BA66-D20954C53B8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 t="15730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FB55E30-27AE-5A48-8C08-DED19B25952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2"/>
            <a:ext cx="9144000" cy="2900518"/>
          </a:xfrm>
        </p:spPr>
        <p:txBody>
          <a:bodyPr>
            <a:normAutofit/>
          </a:bodyPr>
          <a:lstStyle/>
          <a:p>
            <a:r>
              <a:rPr lang="pl-PL" dirty="0" err="1">
                <a:solidFill>
                  <a:srgbClr val="FFFFFF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Profiling</a:t>
            </a:r>
            <a:r>
              <a:rPr lang="pl-PL" dirty="0">
                <a:solidFill>
                  <a:srgbClr val="FFFFFF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 – manual </a:t>
            </a:r>
            <a:r>
              <a:rPr lang="pl-PL" dirty="0" err="1">
                <a:solidFill>
                  <a:srgbClr val="FFFFFF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way</a:t>
            </a:r>
            <a:endParaRPr lang="pl-PL" dirty="0">
              <a:solidFill>
                <a:srgbClr val="FFFFFF"/>
              </a:solidFill>
              <a:latin typeface="Roboto Medium" panose="02000000000000000000" pitchFamily="2" charset="0"/>
              <a:ea typeface="Roboto Medium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8349179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705040-D846-7D44-BBA1-762CAF23B8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8573"/>
            <a:ext cx="10515600" cy="1055609"/>
          </a:xfrm>
        </p:spPr>
        <p:txBody>
          <a:bodyPr>
            <a:normAutofit/>
          </a:bodyPr>
          <a:lstStyle/>
          <a:p>
            <a:pPr algn="ctr"/>
            <a:r>
              <a:rPr lang="pl-PL" dirty="0" err="1">
                <a:solidFill>
                  <a:srgbClr val="FFFFFF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pprof</a:t>
            </a:r>
            <a:r>
              <a:rPr lang="pl-PL" dirty="0">
                <a:solidFill>
                  <a:srgbClr val="FFFFFF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 – 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manual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way</a:t>
            </a:r>
            <a:endParaRPr lang="pl-PL" dirty="0">
              <a:latin typeface="Roboto Medium" panose="02000000000000000000" pitchFamily="2" charset="0"/>
              <a:ea typeface="Roboto Medium" panose="02000000000000000000" pitchFamily="2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9FDCD33D-6CCA-BA41-A45A-5F0F6AC63DB0}"/>
              </a:ext>
            </a:extLst>
          </p:cNvPr>
          <p:cNvSpPr txBox="1"/>
          <p:nvPr/>
        </p:nvSpPr>
        <p:spPr>
          <a:xfrm>
            <a:off x="838200" y="1029778"/>
            <a:ext cx="10515600" cy="5755422"/>
          </a:xfrm>
          <a:prstGeom prst="rect">
            <a:avLst/>
          </a:prstGeom>
          <a:solidFill>
            <a:srgbClr val="424242"/>
          </a:solidFill>
        </p:spPr>
        <p:txBody>
          <a:bodyPr wrap="square" rtlCol="0">
            <a:spAutoFit/>
          </a:bodyPr>
          <a:lstStyle/>
          <a:p>
            <a:r>
              <a:rPr lang="pl-PL" sz="1600" dirty="0" err="1">
                <a:solidFill>
                  <a:srgbClr val="569CD6"/>
                </a:solidFill>
                <a:latin typeface="Menlo" panose="020B0609030804020204" pitchFamily="49" charset="0"/>
              </a:rPr>
              <a:t>package</a:t>
            </a:r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pl-PL" sz="1600" dirty="0" err="1">
                <a:solidFill>
                  <a:srgbClr val="D4D4D4"/>
                </a:solidFill>
                <a:latin typeface="Menlo" panose="020B0609030804020204" pitchFamily="49" charset="0"/>
              </a:rPr>
              <a:t>main</a:t>
            </a:r>
            <a:endParaRPr lang="pl-PL" sz="1600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b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</a:br>
            <a:r>
              <a:rPr lang="pl-PL" sz="1600" dirty="0">
                <a:solidFill>
                  <a:srgbClr val="569CD6"/>
                </a:solidFill>
                <a:latin typeface="Menlo" panose="020B0609030804020204" pitchFamily="49" charset="0"/>
              </a:rPr>
              <a:t>import</a:t>
            </a:r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 (</a:t>
            </a:r>
          </a:p>
          <a:p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    </a:t>
            </a:r>
            <a:r>
              <a:rPr lang="pl-PL" sz="1600" dirty="0">
                <a:solidFill>
                  <a:srgbClr val="CE9178"/>
                </a:solidFill>
                <a:latin typeface="Menlo" panose="020B0609030804020204" pitchFamily="49" charset="0"/>
              </a:rPr>
              <a:t>"os"</a:t>
            </a:r>
            <a:endParaRPr lang="pl-PL" sz="1600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    </a:t>
            </a:r>
            <a:r>
              <a:rPr lang="pl-PL" sz="1600" dirty="0">
                <a:solidFill>
                  <a:srgbClr val="CE9178"/>
                </a:solidFill>
                <a:latin typeface="Menlo" panose="020B0609030804020204" pitchFamily="49" charset="0"/>
              </a:rPr>
              <a:t>"</a:t>
            </a:r>
            <a:r>
              <a:rPr lang="pl-PL" sz="1600" dirty="0" err="1">
                <a:solidFill>
                  <a:srgbClr val="CE9178"/>
                </a:solidFill>
                <a:latin typeface="Menlo" panose="020B0609030804020204" pitchFamily="49" charset="0"/>
              </a:rPr>
              <a:t>runtime</a:t>
            </a:r>
            <a:r>
              <a:rPr lang="pl-PL" sz="1600" dirty="0">
                <a:solidFill>
                  <a:srgbClr val="CE9178"/>
                </a:solidFill>
                <a:latin typeface="Menlo" panose="020B0609030804020204" pitchFamily="49" charset="0"/>
              </a:rPr>
              <a:t>/</a:t>
            </a:r>
            <a:r>
              <a:rPr lang="pl-PL" sz="1600" dirty="0" err="1">
                <a:solidFill>
                  <a:srgbClr val="CE9178"/>
                </a:solidFill>
                <a:latin typeface="Menlo" panose="020B0609030804020204" pitchFamily="49" charset="0"/>
              </a:rPr>
              <a:t>pprof</a:t>
            </a:r>
            <a:r>
              <a:rPr lang="pl-PL" sz="1600" dirty="0">
                <a:solidFill>
                  <a:srgbClr val="CE9178"/>
                </a:solidFill>
                <a:latin typeface="Menlo" panose="020B0609030804020204" pitchFamily="49" charset="0"/>
              </a:rPr>
              <a:t>"</a:t>
            </a:r>
            <a:endParaRPr lang="pl-PL" sz="1600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    </a:t>
            </a:r>
            <a:r>
              <a:rPr lang="pl-PL" sz="1600" dirty="0">
                <a:solidFill>
                  <a:srgbClr val="CE9178"/>
                </a:solidFill>
                <a:latin typeface="Menlo" panose="020B0609030804020204" pitchFamily="49" charset="0"/>
              </a:rPr>
              <a:t>"</a:t>
            </a:r>
            <a:r>
              <a:rPr lang="pl-PL" sz="1600" dirty="0" err="1">
                <a:solidFill>
                  <a:srgbClr val="CE9178"/>
                </a:solidFill>
                <a:latin typeface="Menlo" panose="020B0609030804020204" pitchFamily="49" charset="0"/>
              </a:rPr>
              <a:t>time</a:t>
            </a:r>
            <a:r>
              <a:rPr lang="pl-PL" sz="1600" dirty="0">
                <a:solidFill>
                  <a:srgbClr val="CE9178"/>
                </a:solidFill>
                <a:latin typeface="Menlo" panose="020B0609030804020204" pitchFamily="49" charset="0"/>
              </a:rPr>
              <a:t>"</a:t>
            </a:r>
            <a:endParaRPr lang="pl-PL" sz="1600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)</a:t>
            </a:r>
          </a:p>
          <a:p>
            <a:b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</a:br>
            <a:r>
              <a:rPr lang="pl-PL" sz="1600" dirty="0" err="1">
                <a:solidFill>
                  <a:srgbClr val="569CD6"/>
                </a:solidFill>
                <a:latin typeface="Menlo" panose="020B0609030804020204" pitchFamily="49" charset="0"/>
              </a:rPr>
              <a:t>func</a:t>
            </a:r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pl-PL" sz="1600" dirty="0" err="1">
                <a:solidFill>
                  <a:srgbClr val="DCDCAA"/>
                </a:solidFill>
                <a:latin typeface="Menlo" panose="020B0609030804020204" pitchFamily="49" charset="0"/>
              </a:rPr>
              <a:t>main</a:t>
            </a:r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() {</a:t>
            </a:r>
          </a:p>
          <a:p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    </a:t>
            </a:r>
            <a:r>
              <a:rPr lang="pl-PL" sz="1600" dirty="0" err="1">
                <a:solidFill>
                  <a:srgbClr val="9CDCFE"/>
                </a:solidFill>
                <a:latin typeface="Menlo" panose="020B0609030804020204" pitchFamily="49" charset="0"/>
              </a:rPr>
              <a:t>memFile</a:t>
            </a:r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, </a:t>
            </a:r>
            <a:r>
              <a:rPr lang="pl-PL" sz="1600" dirty="0">
                <a:solidFill>
                  <a:srgbClr val="9CDCFE"/>
                </a:solidFill>
                <a:latin typeface="Menlo" panose="020B0609030804020204" pitchFamily="49" charset="0"/>
              </a:rPr>
              <a:t>_</a:t>
            </a:r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 := </a:t>
            </a:r>
            <a:r>
              <a:rPr lang="pl-PL" sz="1600" dirty="0" err="1">
                <a:solidFill>
                  <a:srgbClr val="D4D4D4"/>
                </a:solidFill>
                <a:latin typeface="Menlo" panose="020B0609030804020204" pitchFamily="49" charset="0"/>
              </a:rPr>
              <a:t>os.</a:t>
            </a:r>
            <a:r>
              <a:rPr lang="pl-PL" sz="1600" dirty="0" err="1">
                <a:solidFill>
                  <a:srgbClr val="DCDCAA"/>
                </a:solidFill>
                <a:latin typeface="Menlo" panose="020B0609030804020204" pitchFamily="49" charset="0"/>
              </a:rPr>
              <a:t>Create</a:t>
            </a:r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(</a:t>
            </a:r>
            <a:r>
              <a:rPr lang="pl-PL" sz="1600" dirty="0">
                <a:solidFill>
                  <a:srgbClr val="CE9178"/>
                </a:solidFill>
                <a:latin typeface="Menlo" panose="020B0609030804020204" pitchFamily="49" charset="0"/>
              </a:rPr>
              <a:t>"./</a:t>
            </a:r>
            <a:r>
              <a:rPr lang="pl-PL" sz="1600" dirty="0" err="1">
                <a:solidFill>
                  <a:srgbClr val="CE9178"/>
                </a:solidFill>
                <a:latin typeface="Menlo" panose="020B0609030804020204" pitchFamily="49" charset="0"/>
              </a:rPr>
              <a:t>pprof.mem</a:t>
            </a:r>
            <a:r>
              <a:rPr lang="pl-PL" sz="1600" dirty="0">
                <a:solidFill>
                  <a:srgbClr val="CE9178"/>
                </a:solidFill>
                <a:latin typeface="Menlo" panose="020B0609030804020204" pitchFamily="49" charset="0"/>
              </a:rPr>
              <a:t>"</a:t>
            </a:r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)</a:t>
            </a:r>
          </a:p>
          <a:p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    </a:t>
            </a:r>
            <a:r>
              <a:rPr lang="pl-PL" sz="1600" dirty="0" err="1">
                <a:solidFill>
                  <a:srgbClr val="9CDCFE"/>
                </a:solidFill>
                <a:latin typeface="Menlo" panose="020B0609030804020204" pitchFamily="49" charset="0"/>
              </a:rPr>
              <a:t>cpuFile</a:t>
            </a:r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, </a:t>
            </a:r>
            <a:r>
              <a:rPr lang="pl-PL" sz="1600" dirty="0">
                <a:solidFill>
                  <a:srgbClr val="9CDCFE"/>
                </a:solidFill>
                <a:latin typeface="Menlo" panose="020B0609030804020204" pitchFamily="49" charset="0"/>
              </a:rPr>
              <a:t>_</a:t>
            </a:r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 := </a:t>
            </a:r>
            <a:r>
              <a:rPr lang="pl-PL" sz="1600" dirty="0" err="1">
                <a:solidFill>
                  <a:srgbClr val="D4D4D4"/>
                </a:solidFill>
                <a:latin typeface="Menlo" panose="020B0609030804020204" pitchFamily="49" charset="0"/>
              </a:rPr>
              <a:t>os.</a:t>
            </a:r>
            <a:r>
              <a:rPr lang="pl-PL" sz="1600" dirty="0" err="1">
                <a:solidFill>
                  <a:srgbClr val="DCDCAA"/>
                </a:solidFill>
                <a:latin typeface="Menlo" panose="020B0609030804020204" pitchFamily="49" charset="0"/>
              </a:rPr>
              <a:t>Create</a:t>
            </a:r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(</a:t>
            </a:r>
            <a:r>
              <a:rPr lang="pl-PL" sz="1600" dirty="0">
                <a:solidFill>
                  <a:srgbClr val="CE9178"/>
                </a:solidFill>
                <a:latin typeface="Menlo" panose="020B0609030804020204" pitchFamily="49" charset="0"/>
              </a:rPr>
              <a:t>"./</a:t>
            </a:r>
            <a:r>
              <a:rPr lang="pl-PL" sz="1600" dirty="0" err="1">
                <a:solidFill>
                  <a:srgbClr val="CE9178"/>
                </a:solidFill>
                <a:latin typeface="Menlo" panose="020B0609030804020204" pitchFamily="49" charset="0"/>
              </a:rPr>
              <a:t>pprof.cpu</a:t>
            </a:r>
            <a:r>
              <a:rPr lang="pl-PL" sz="1600" dirty="0">
                <a:solidFill>
                  <a:srgbClr val="CE9178"/>
                </a:solidFill>
                <a:latin typeface="Menlo" panose="020B0609030804020204" pitchFamily="49" charset="0"/>
              </a:rPr>
              <a:t>"</a:t>
            </a:r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)</a:t>
            </a:r>
          </a:p>
          <a:p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    </a:t>
            </a:r>
            <a:r>
              <a:rPr lang="pl-PL" sz="1600" dirty="0" err="1">
                <a:solidFill>
                  <a:srgbClr val="C586C0"/>
                </a:solidFill>
                <a:latin typeface="Menlo" panose="020B0609030804020204" pitchFamily="49" charset="0"/>
              </a:rPr>
              <a:t>defer</a:t>
            </a:r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pl-PL" sz="1600" dirty="0" err="1">
                <a:solidFill>
                  <a:srgbClr val="D4D4D4"/>
                </a:solidFill>
                <a:latin typeface="Menlo" panose="020B0609030804020204" pitchFamily="49" charset="0"/>
              </a:rPr>
              <a:t>memFile.</a:t>
            </a:r>
            <a:r>
              <a:rPr lang="pl-PL" sz="1600" dirty="0" err="1">
                <a:solidFill>
                  <a:srgbClr val="DCDCAA"/>
                </a:solidFill>
                <a:latin typeface="Menlo" panose="020B0609030804020204" pitchFamily="49" charset="0"/>
              </a:rPr>
              <a:t>Close</a:t>
            </a:r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()</a:t>
            </a:r>
          </a:p>
          <a:p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    </a:t>
            </a:r>
            <a:r>
              <a:rPr lang="pl-PL" sz="1600" dirty="0" err="1">
                <a:solidFill>
                  <a:srgbClr val="C586C0"/>
                </a:solidFill>
                <a:latin typeface="Menlo" panose="020B0609030804020204" pitchFamily="49" charset="0"/>
              </a:rPr>
              <a:t>defer</a:t>
            </a:r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pl-PL" sz="1600" dirty="0" err="1">
                <a:solidFill>
                  <a:srgbClr val="D4D4D4"/>
                </a:solidFill>
                <a:latin typeface="Menlo" panose="020B0609030804020204" pitchFamily="49" charset="0"/>
              </a:rPr>
              <a:t>cpuFile.</a:t>
            </a:r>
            <a:r>
              <a:rPr lang="pl-PL" sz="1600" dirty="0" err="1">
                <a:solidFill>
                  <a:srgbClr val="DCDCAA"/>
                </a:solidFill>
                <a:latin typeface="Menlo" panose="020B0609030804020204" pitchFamily="49" charset="0"/>
              </a:rPr>
              <a:t>Close</a:t>
            </a:r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()</a:t>
            </a:r>
          </a:p>
          <a:p>
            <a:b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</a:br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    </a:t>
            </a:r>
            <a:r>
              <a:rPr lang="pl-PL" sz="1600" dirty="0" err="1">
                <a:solidFill>
                  <a:srgbClr val="D4D4D4"/>
                </a:solidFill>
                <a:latin typeface="Menlo" panose="020B0609030804020204" pitchFamily="49" charset="0"/>
              </a:rPr>
              <a:t>pprof.</a:t>
            </a:r>
            <a:r>
              <a:rPr lang="pl-PL" sz="1600" dirty="0" err="1">
                <a:solidFill>
                  <a:srgbClr val="DCDCAA"/>
                </a:solidFill>
                <a:latin typeface="Menlo" panose="020B0609030804020204" pitchFamily="49" charset="0"/>
              </a:rPr>
              <a:t>StartCPUProfile</a:t>
            </a:r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(</a:t>
            </a:r>
            <a:r>
              <a:rPr lang="pl-PL" sz="1600" dirty="0" err="1">
                <a:solidFill>
                  <a:srgbClr val="D4D4D4"/>
                </a:solidFill>
                <a:latin typeface="Menlo" panose="020B0609030804020204" pitchFamily="49" charset="0"/>
              </a:rPr>
              <a:t>cpuFile</a:t>
            </a:r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)</a:t>
            </a:r>
          </a:p>
          <a:p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    </a:t>
            </a:r>
            <a:r>
              <a:rPr lang="pl-PL" sz="1600" dirty="0">
                <a:solidFill>
                  <a:srgbClr val="C586C0"/>
                </a:solidFill>
                <a:latin typeface="Menlo" panose="020B0609030804020204" pitchFamily="49" charset="0"/>
              </a:rPr>
              <a:t>go</a:t>
            </a:r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pl-PL" sz="1600" dirty="0" err="1">
                <a:solidFill>
                  <a:srgbClr val="DCDCAA"/>
                </a:solidFill>
                <a:latin typeface="Menlo" panose="020B0609030804020204" pitchFamily="49" charset="0"/>
              </a:rPr>
              <a:t>leakyFunction</a:t>
            </a:r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()</a:t>
            </a:r>
          </a:p>
          <a:p>
            <a:b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</a:br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    </a:t>
            </a:r>
            <a:r>
              <a:rPr lang="pl-PL" sz="1600" dirty="0">
                <a:solidFill>
                  <a:srgbClr val="6A9955"/>
                </a:solidFill>
                <a:latin typeface="Menlo" panose="020B0609030804020204" pitchFamily="49" charset="0"/>
              </a:rPr>
              <a:t>// </a:t>
            </a:r>
            <a:r>
              <a:rPr lang="pl-PL" sz="1600" dirty="0" err="1">
                <a:solidFill>
                  <a:srgbClr val="6A9955"/>
                </a:solidFill>
                <a:latin typeface="Menlo" panose="020B0609030804020204" pitchFamily="49" charset="0"/>
              </a:rPr>
              <a:t>wait</a:t>
            </a:r>
            <a:r>
              <a:rPr lang="pl-PL" sz="1600" dirty="0">
                <a:solidFill>
                  <a:srgbClr val="6A9955"/>
                </a:solidFill>
                <a:latin typeface="Menlo" panose="020B0609030804020204" pitchFamily="49" charset="0"/>
              </a:rPr>
              <a:t> </a:t>
            </a:r>
            <a:r>
              <a:rPr lang="pl-PL" sz="1600" dirty="0" err="1">
                <a:solidFill>
                  <a:srgbClr val="6A9955"/>
                </a:solidFill>
                <a:latin typeface="Menlo" panose="020B0609030804020204" pitchFamily="49" charset="0"/>
              </a:rPr>
              <a:t>some</a:t>
            </a:r>
            <a:r>
              <a:rPr lang="pl-PL" sz="1600" dirty="0">
                <a:solidFill>
                  <a:srgbClr val="6A9955"/>
                </a:solidFill>
                <a:latin typeface="Menlo" panose="020B0609030804020204" pitchFamily="49" charset="0"/>
              </a:rPr>
              <a:t> </a:t>
            </a:r>
            <a:r>
              <a:rPr lang="pl-PL" sz="1600" dirty="0" err="1">
                <a:solidFill>
                  <a:srgbClr val="6A9955"/>
                </a:solidFill>
                <a:latin typeface="Menlo" panose="020B0609030804020204" pitchFamily="49" charset="0"/>
              </a:rPr>
              <a:t>time</a:t>
            </a:r>
            <a:r>
              <a:rPr lang="pl-PL" sz="1600" dirty="0">
                <a:solidFill>
                  <a:srgbClr val="6A9955"/>
                </a:solidFill>
                <a:latin typeface="Menlo" panose="020B0609030804020204" pitchFamily="49" charset="0"/>
              </a:rPr>
              <a:t> for </a:t>
            </a:r>
            <a:r>
              <a:rPr lang="pl-PL" sz="1600" dirty="0" err="1">
                <a:solidFill>
                  <a:srgbClr val="6A9955"/>
                </a:solidFill>
                <a:latin typeface="Menlo" panose="020B0609030804020204" pitchFamily="49" charset="0"/>
              </a:rPr>
              <a:t>initialization</a:t>
            </a:r>
            <a:r>
              <a:rPr lang="pl-PL" sz="1600" dirty="0">
                <a:solidFill>
                  <a:srgbClr val="6A9955"/>
                </a:solidFill>
                <a:latin typeface="Menlo" panose="020B0609030804020204" pitchFamily="49" charset="0"/>
              </a:rPr>
              <a:t> of </a:t>
            </a:r>
            <a:r>
              <a:rPr lang="pl-PL" sz="1600" dirty="0" err="1">
                <a:solidFill>
                  <a:srgbClr val="6A9955"/>
                </a:solidFill>
                <a:latin typeface="Menlo" panose="020B0609030804020204" pitchFamily="49" charset="0"/>
              </a:rPr>
              <a:t>leakyFunction</a:t>
            </a:r>
            <a:endParaRPr lang="pl-PL" sz="1600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    </a:t>
            </a:r>
            <a:r>
              <a:rPr lang="pl-PL" sz="1600" dirty="0" err="1">
                <a:solidFill>
                  <a:srgbClr val="D4D4D4"/>
                </a:solidFill>
                <a:latin typeface="Menlo" panose="020B0609030804020204" pitchFamily="49" charset="0"/>
              </a:rPr>
              <a:t>time.</a:t>
            </a:r>
            <a:r>
              <a:rPr lang="pl-PL" sz="1600" dirty="0" err="1">
                <a:solidFill>
                  <a:srgbClr val="DCDCAA"/>
                </a:solidFill>
                <a:latin typeface="Menlo" panose="020B0609030804020204" pitchFamily="49" charset="0"/>
              </a:rPr>
              <a:t>Sleep</a:t>
            </a:r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(</a:t>
            </a:r>
            <a:r>
              <a:rPr lang="pl-PL" sz="1600" dirty="0">
                <a:solidFill>
                  <a:srgbClr val="B5CEA8"/>
                </a:solidFill>
                <a:latin typeface="Menlo" panose="020B0609030804020204" pitchFamily="49" charset="0"/>
              </a:rPr>
              <a:t>500</a:t>
            </a:r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 * </a:t>
            </a:r>
            <a:r>
              <a:rPr lang="pl-PL" sz="1600" dirty="0" err="1">
                <a:solidFill>
                  <a:srgbClr val="D4D4D4"/>
                </a:solidFill>
                <a:latin typeface="Menlo" panose="020B0609030804020204" pitchFamily="49" charset="0"/>
              </a:rPr>
              <a:t>time.Millisecond</a:t>
            </a:r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)</a:t>
            </a:r>
          </a:p>
          <a:p>
            <a:b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</a:br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    </a:t>
            </a:r>
            <a:r>
              <a:rPr lang="pl-PL" sz="1600" dirty="0" err="1">
                <a:solidFill>
                  <a:srgbClr val="D4D4D4"/>
                </a:solidFill>
                <a:latin typeface="Menlo" panose="020B0609030804020204" pitchFamily="49" charset="0"/>
              </a:rPr>
              <a:t>pprof.</a:t>
            </a:r>
            <a:r>
              <a:rPr lang="pl-PL" sz="1600" dirty="0" err="1">
                <a:solidFill>
                  <a:srgbClr val="DCDCAA"/>
                </a:solidFill>
                <a:latin typeface="Menlo" panose="020B0609030804020204" pitchFamily="49" charset="0"/>
              </a:rPr>
              <a:t>WriteHeapProfile</a:t>
            </a:r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(</a:t>
            </a:r>
            <a:r>
              <a:rPr lang="pl-PL" sz="1600" dirty="0" err="1">
                <a:solidFill>
                  <a:srgbClr val="D4D4D4"/>
                </a:solidFill>
                <a:latin typeface="Menlo" panose="020B0609030804020204" pitchFamily="49" charset="0"/>
              </a:rPr>
              <a:t>memFile</a:t>
            </a:r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)</a:t>
            </a:r>
          </a:p>
          <a:p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    </a:t>
            </a:r>
            <a:r>
              <a:rPr lang="pl-PL" sz="1600" dirty="0" err="1">
                <a:solidFill>
                  <a:srgbClr val="D4D4D4"/>
                </a:solidFill>
                <a:latin typeface="Menlo" panose="020B0609030804020204" pitchFamily="49" charset="0"/>
              </a:rPr>
              <a:t>pprof.</a:t>
            </a:r>
            <a:r>
              <a:rPr lang="pl-PL" sz="1600" dirty="0" err="1">
                <a:solidFill>
                  <a:srgbClr val="DCDCAA"/>
                </a:solidFill>
                <a:latin typeface="Menlo" panose="020B0609030804020204" pitchFamily="49" charset="0"/>
              </a:rPr>
              <a:t>StopCPUProfile</a:t>
            </a:r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()</a:t>
            </a:r>
          </a:p>
          <a:p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823139024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5B277F2-72C0-A140-BD9C-6814EF5AE0F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FB55E30-27AE-5A48-8C08-DED19B25952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37145"/>
            <a:ext cx="9144000" cy="1046906"/>
          </a:xfrm>
        </p:spPr>
        <p:txBody>
          <a:bodyPr>
            <a:normAutofit/>
          </a:bodyPr>
          <a:lstStyle/>
          <a:p>
            <a:r>
              <a:rPr lang="pl-PL" dirty="0" err="1">
                <a:solidFill>
                  <a:srgbClr val="FFFFFF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Profiling</a:t>
            </a:r>
            <a:r>
              <a:rPr lang="pl-PL" dirty="0">
                <a:solidFill>
                  <a:srgbClr val="FFFFFF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 - </a:t>
            </a:r>
            <a:r>
              <a:rPr lang="pl-PL" dirty="0" err="1">
                <a:solidFill>
                  <a:srgbClr val="FFFFFF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takeaways</a:t>
            </a:r>
            <a:endParaRPr lang="pl-PL" dirty="0">
              <a:solidFill>
                <a:srgbClr val="FFFFFF"/>
              </a:solidFill>
              <a:latin typeface="Roboto Medium" panose="02000000000000000000" pitchFamily="2" charset="0"/>
              <a:ea typeface="Roboto Medium" panose="02000000000000000000" pitchFamily="2" charset="0"/>
            </a:endParaRP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05D1B2B-21CD-5646-850D-786131A6BED5}"/>
              </a:ext>
            </a:extLst>
          </p:cNvPr>
          <p:cNvSpPr txBox="1">
            <a:spLocks/>
          </p:cNvSpPr>
          <p:nvPr/>
        </p:nvSpPr>
        <p:spPr>
          <a:xfrm>
            <a:off x="1097605" y="2018374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Golang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creators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/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maintainers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did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great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job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 with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profiling</a:t>
            </a:r>
            <a:endParaRPr lang="pl-PL" sz="2800" dirty="0"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Blank import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is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very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dangerous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:</a:t>
            </a:r>
          </a:p>
          <a:p>
            <a:pPr marL="914400" lvl="1" indent="-457200" algn="l">
              <a:buFont typeface="Arial" panose="020B0604020202020204" pitchFamily="34" charset="0"/>
              <a:buChar char="•"/>
            </a:pP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It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makes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your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application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unsecure</a:t>
            </a:r>
            <a:endParaRPr lang="pl-PL" dirty="0"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marL="914400" lvl="1" indent="-457200" algn="l">
              <a:buFont typeface="Arial" panose="020B0604020202020204" pitchFamily="34" charset="0"/>
              <a:buChar char="•"/>
            </a:pP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Always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run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debug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endpoints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on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different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HTTP port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than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production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server</a:t>
            </a:r>
            <a:endParaRPr lang="pl-PL" dirty="0"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Profiling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 via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benchmarks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is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 the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easiest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way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 to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optimise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your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func</a:t>
            </a:r>
            <a:endParaRPr lang="pl-PL" sz="2800" dirty="0"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Use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flamegraph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Use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 web-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based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pprof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analysis</a:t>
            </a:r>
            <a:endParaRPr lang="pl-PL" sz="2800" dirty="0"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Don’t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prematurely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optimize</a:t>
            </a:r>
            <a:b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</a:br>
            <a:endParaRPr lang="pl-PL" sz="2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027647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A27E096E-6AD2-1E48-BA66-D20954C53B8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 t="15730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FB55E30-27AE-5A48-8C08-DED19B25952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2"/>
            <a:ext cx="9144000" cy="2900518"/>
          </a:xfrm>
        </p:spPr>
        <p:txBody>
          <a:bodyPr>
            <a:normAutofit/>
          </a:bodyPr>
          <a:lstStyle/>
          <a:p>
            <a:r>
              <a:rPr lang="pl-PL" dirty="0" err="1">
                <a:solidFill>
                  <a:srgbClr val="FFFFFF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Tracing</a:t>
            </a:r>
            <a:endParaRPr lang="pl-PL" dirty="0">
              <a:solidFill>
                <a:srgbClr val="FFFFFF"/>
              </a:solidFill>
              <a:latin typeface="Roboto Medium" panose="02000000000000000000" pitchFamily="2" charset="0"/>
              <a:ea typeface="Roboto Medium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87262116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705040-D846-7D44-BBA1-762CAF23B8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l-PL" dirty="0" err="1">
                <a:solidFill>
                  <a:srgbClr val="FFFFFF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Tracing</a:t>
            </a:r>
            <a:endParaRPr lang="pl-PL" dirty="0">
              <a:latin typeface="Roboto Medium" panose="02000000000000000000" pitchFamily="2" charset="0"/>
              <a:ea typeface="Roboto Medium" panose="02000000000000000000" pitchFamily="2" charset="0"/>
            </a:endParaRP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86EC4EE-328C-B74F-9EEA-D6843D7B6B0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45205" y="2558374"/>
            <a:ext cx="10515600" cy="3658938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The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execution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trace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captures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a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wide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range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of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execution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events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such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as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goroutine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creation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/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blocking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/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unblocking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,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syscall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enter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/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exit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/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block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, GC-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related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events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,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changes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of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heap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size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,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processor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start/stop, etc. A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precise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nanosecond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-precision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timestamp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and a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stack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trace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is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captured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for most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events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. The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generated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trace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can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be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interpreted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using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>
                <a:solidFill>
                  <a:schemeClr val="accent4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go </a:t>
            </a:r>
            <a:r>
              <a:rPr lang="pl-PL" dirty="0" err="1">
                <a:solidFill>
                  <a:schemeClr val="accent4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tool</a:t>
            </a:r>
            <a:r>
              <a:rPr lang="pl-PL" dirty="0">
                <a:solidFill>
                  <a:schemeClr val="accent4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solidFill>
                  <a:schemeClr val="accent4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trace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.</a:t>
            </a:r>
            <a:endParaRPr lang="pl-PL" sz="32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137942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705040-D846-7D44-BBA1-762CAF23B8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l-PL" dirty="0" err="1">
                <a:solidFill>
                  <a:srgbClr val="FFFFFF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trace</a:t>
            </a:r>
            <a:endParaRPr lang="pl-PL" dirty="0">
              <a:latin typeface="Roboto Medium" panose="02000000000000000000" pitchFamily="2" charset="0"/>
              <a:ea typeface="Roboto Medium" panose="02000000000000000000" pitchFamily="2" charset="0"/>
            </a:endParaRP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86EC4EE-328C-B74F-9EEA-D6843D7B6B0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45205" y="1865974"/>
            <a:ext cx="10515600" cy="4351338"/>
          </a:xfrm>
        </p:spPr>
        <p:txBody>
          <a:bodyPr>
            <a:normAutofit fontScale="77500" lnSpcReduction="20000"/>
          </a:bodyPr>
          <a:lstStyle/>
          <a:p>
            <a:pPr marL="0" lv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trace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is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a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tool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for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visualization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and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analysis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of program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execution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.</a:t>
            </a:r>
          </a:p>
          <a:p>
            <a:pPr marL="0" lvl="0" indent="0">
              <a:lnSpc>
                <a:spcPct val="120000"/>
              </a:lnSpc>
              <a:spcBef>
                <a:spcPts val="0"/>
              </a:spcBef>
              <a:buNone/>
            </a:pPr>
            <a:endParaRPr lang="pl-PL" dirty="0"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marL="0" lv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Go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has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powerful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tracing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built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in to the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runtime</a:t>
            </a:r>
            <a:endParaRPr lang="pl-PL" dirty="0">
              <a:latin typeface="Roboto" panose="02000000000000000000" pitchFamily="2" charset="0"/>
              <a:ea typeface="Roboto" panose="02000000000000000000" pitchFamily="2" charset="0"/>
            </a:endParaRPr>
          </a:p>
          <a:p>
            <a:r>
              <a:rPr lang="pl-PL" dirty="0" err="1">
                <a:solidFill>
                  <a:schemeClr val="accent1"/>
                </a:solidFill>
              </a:rPr>
              <a:t>View</a:t>
            </a:r>
            <a:r>
              <a:rPr lang="pl-PL" dirty="0">
                <a:solidFill>
                  <a:schemeClr val="accent1"/>
                </a:solidFill>
              </a:rPr>
              <a:t> </a:t>
            </a:r>
            <a:r>
              <a:rPr lang="pl-PL" dirty="0" err="1">
                <a:solidFill>
                  <a:schemeClr val="accent1"/>
                </a:solidFill>
              </a:rPr>
              <a:t>trace</a:t>
            </a:r>
            <a:r>
              <a:rPr lang="pl-PL" dirty="0">
                <a:solidFill>
                  <a:schemeClr val="accent1"/>
                </a:solidFill>
              </a:rPr>
              <a:t> </a:t>
            </a:r>
            <a:r>
              <a:rPr lang="pl-PL" dirty="0"/>
              <a:t>- The most </a:t>
            </a:r>
            <a:r>
              <a:rPr lang="pl-PL" dirty="0" err="1"/>
              <a:t>complex</a:t>
            </a:r>
            <a:r>
              <a:rPr lang="pl-PL" dirty="0"/>
              <a:t>, </a:t>
            </a:r>
            <a:r>
              <a:rPr lang="pl-PL" dirty="0" err="1"/>
              <a:t>powerful</a:t>
            </a:r>
            <a:r>
              <a:rPr lang="pl-PL" dirty="0"/>
              <a:t> and </a:t>
            </a:r>
            <a:r>
              <a:rPr lang="pl-PL" dirty="0" err="1"/>
              <a:t>interactive</a:t>
            </a:r>
            <a:r>
              <a:rPr lang="pl-PL" dirty="0"/>
              <a:t> </a:t>
            </a:r>
            <a:r>
              <a:rPr lang="pl-PL" dirty="0" err="1"/>
              <a:t>visualization</a:t>
            </a:r>
            <a:r>
              <a:rPr lang="pl-PL" dirty="0"/>
              <a:t> </a:t>
            </a:r>
            <a:r>
              <a:rPr lang="pl-PL" dirty="0" err="1"/>
              <a:t>shows</a:t>
            </a:r>
            <a:r>
              <a:rPr lang="pl-PL" dirty="0"/>
              <a:t> a </a:t>
            </a:r>
            <a:r>
              <a:rPr lang="pl-PL" dirty="0" err="1"/>
              <a:t>timeline</a:t>
            </a:r>
            <a:r>
              <a:rPr lang="pl-PL" dirty="0"/>
              <a:t> of the </a:t>
            </a:r>
            <a:r>
              <a:rPr lang="pl-PL" dirty="0" err="1"/>
              <a:t>entire</a:t>
            </a:r>
            <a:r>
              <a:rPr lang="pl-PL" dirty="0"/>
              <a:t> program </a:t>
            </a:r>
            <a:r>
              <a:rPr lang="pl-PL" dirty="0" err="1"/>
              <a:t>execution</a:t>
            </a:r>
            <a:r>
              <a:rPr lang="pl-PL" dirty="0"/>
              <a:t>. </a:t>
            </a:r>
          </a:p>
          <a:p>
            <a:r>
              <a:rPr lang="pl-PL" dirty="0" err="1">
                <a:solidFill>
                  <a:schemeClr val="accent1"/>
                </a:solidFill>
              </a:rPr>
              <a:t>Goroutine</a:t>
            </a:r>
            <a:r>
              <a:rPr lang="pl-PL" dirty="0">
                <a:solidFill>
                  <a:schemeClr val="accent1"/>
                </a:solidFill>
              </a:rPr>
              <a:t> </a:t>
            </a:r>
            <a:r>
              <a:rPr lang="pl-PL" dirty="0" err="1">
                <a:solidFill>
                  <a:schemeClr val="accent1"/>
                </a:solidFill>
              </a:rPr>
              <a:t>analysis</a:t>
            </a:r>
            <a:r>
              <a:rPr lang="pl-PL" dirty="0">
                <a:solidFill>
                  <a:schemeClr val="accent1"/>
                </a:solidFill>
              </a:rPr>
              <a:t> </a:t>
            </a:r>
            <a:r>
              <a:rPr lang="pl-PL" dirty="0"/>
              <a:t>- </a:t>
            </a:r>
            <a:r>
              <a:rPr lang="pl-PL" dirty="0" err="1"/>
              <a:t>Shows</a:t>
            </a:r>
            <a:r>
              <a:rPr lang="pl-PL" dirty="0"/>
              <a:t> </a:t>
            </a:r>
            <a:r>
              <a:rPr lang="pl-PL" dirty="0" err="1"/>
              <a:t>how</a:t>
            </a:r>
            <a:r>
              <a:rPr lang="pl-PL" dirty="0"/>
              <a:t> </a:t>
            </a:r>
            <a:r>
              <a:rPr lang="pl-PL" dirty="0" err="1"/>
              <a:t>many</a:t>
            </a:r>
            <a:r>
              <a:rPr lang="pl-PL" dirty="0"/>
              <a:t> of </a:t>
            </a:r>
            <a:r>
              <a:rPr lang="pl-PL" dirty="0" err="1"/>
              <a:t>each</a:t>
            </a:r>
            <a:r>
              <a:rPr lang="pl-PL" dirty="0"/>
              <a:t> </a:t>
            </a:r>
            <a:r>
              <a:rPr lang="pl-PL" dirty="0" err="1"/>
              <a:t>kind</a:t>
            </a:r>
            <a:r>
              <a:rPr lang="pl-PL" dirty="0"/>
              <a:t> of </a:t>
            </a:r>
            <a:r>
              <a:rPr lang="pl-PL" dirty="0" err="1"/>
              <a:t>goroutines</a:t>
            </a:r>
            <a:r>
              <a:rPr lang="pl-PL" dirty="0"/>
              <a:t> </a:t>
            </a:r>
            <a:r>
              <a:rPr lang="pl-PL" dirty="0" err="1"/>
              <a:t>were</a:t>
            </a:r>
            <a:r>
              <a:rPr lang="pl-PL" dirty="0"/>
              <a:t> </a:t>
            </a:r>
            <a:r>
              <a:rPr lang="pl-PL" dirty="0" err="1"/>
              <a:t>created</a:t>
            </a:r>
            <a:r>
              <a:rPr lang="pl-PL" dirty="0"/>
              <a:t> </a:t>
            </a:r>
            <a:r>
              <a:rPr lang="pl-PL" dirty="0" err="1"/>
              <a:t>during</a:t>
            </a:r>
            <a:r>
              <a:rPr lang="pl-PL" dirty="0"/>
              <a:t> the </a:t>
            </a:r>
            <a:r>
              <a:rPr lang="pl-PL" dirty="0" err="1"/>
              <a:t>entire</a:t>
            </a:r>
            <a:r>
              <a:rPr lang="pl-PL" dirty="0"/>
              <a:t> </a:t>
            </a:r>
            <a:r>
              <a:rPr lang="pl-PL" dirty="0" err="1"/>
              <a:t>execution</a:t>
            </a:r>
            <a:endParaRPr lang="pl-PL" dirty="0"/>
          </a:p>
          <a:p>
            <a:r>
              <a:rPr lang="pl-PL" dirty="0">
                <a:solidFill>
                  <a:schemeClr val="accent1"/>
                </a:solidFill>
              </a:rPr>
              <a:t>Network/</a:t>
            </a:r>
            <a:r>
              <a:rPr lang="pl-PL" dirty="0" err="1">
                <a:solidFill>
                  <a:schemeClr val="accent1"/>
                </a:solidFill>
              </a:rPr>
              <a:t>Sync</a:t>
            </a:r>
            <a:r>
              <a:rPr lang="pl-PL" dirty="0">
                <a:solidFill>
                  <a:schemeClr val="accent1"/>
                </a:solidFill>
              </a:rPr>
              <a:t>/</a:t>
            </a:r>
            <a:r>
              <a:rPr lang="pl-PL" dirty="0" err="1">
                <a:solidFill>
                  <a:schemeClr val="accent1"/>
                </a:solidFill>
              </a:rPr>
              <a:t>Syscall</a:t>
            </a:r>
            <a:r>
              <a:rPr lang="pl-PL" dirty="0">
                <a:solidFill>
                  <a:schemeClr val="accent1"/>
                </a:solidFill>
              </a:rPr>
              <a:t> </a:t>
            </a:r>
            <a:r>
              <a:rPr lang="pl-PL" dirty="0" err="1">
                <a:solidFill>
                  <a:schemeClr val="accent1"/>
                </a:solidFill>
              </a:rPr>
              <a:t>blocking</a:t>
            </a:r>
            <a:r>
              <a:rPr lang="pl-PL" dirty="0">
                <a:solidFill>
                  <a:schemeClr val="accent1"/>
                </a:solidFill>
              </a:rPr>
              <a:t> profile </a:t>
            </a:r>
            <a:r>
              <a:rPr lang="pl-PL" dirty="0"/>
              <a:t>- </a:t>
            </a:r>
            <a:r>
              <a:rPr lang="pl-PL" dirty="0" err="1"/>
              <a:t>These</a:t>
            </a:r>
            <a:r>
              <a:rPr lang="pl-PL" dirty="0"/>
              <a:t> </a:t>
            </a:r>
            <a:r>
              <a:rPr lang="pl-PL" dirty="0" err="1"/>
              <a:t>contain</a:t>
            </a:r>
            <a:r>
              <a:rPr lang="pl-PL" dirty="0"/>
              <a:t> </a:t>
            </a:r>
            <a:r>
              <a:rPr lang="pl-PL" dirty="0" err="1"/>
              <a:t>graphs</a:t>
            </a:r>
            <a:r>
              <a:rPr lang="pl-PL" dirty="0"/>
              <a:t> </a:t>
            </a:r>
            <a:r>
              <a:rPr lang="pl-PL" dirty="0" err="1"/>
              <a:t>that</a:t>
            </a:r>
            <a:r>
              <a:rPr lang="pl-PL" dirty="0"/>
              <a:t> </a:t>
            </a:r>
            <a:r>
              <a:rPr lang="pl-PL" dirty="0" err="1"/>
              <a:t>displays</a:t>
            </a:r>
            <a:r>
              <a:rPr lang="pl-PL" dirty="0"/>
              <a:t> </a:t>
            </a:r>
            <a:r>
              <a:rPr lang="pl-PL" dirty="0" err="1"/>
              <a:t>how</a:t>
            </a:r>
            <a:r>
              <a:rPr lang="pl-PL" dirty="0"/>
              <a:t> </a:t>
            </a:r>
            <a:r>
              <a:rPr lang="pl-PL" dirty="0" err="1"/>
              <a:t>long</a:t>
            </a:r>
            <a:r>
              <a:rPr lang="pl-PL" dirty="0"/>
              <a:t> </a:t>
            </a:r>
            <a:r>
              <a:rPr lang="pl-PL" dirty="0" err="1"/>
              <a:t>goroutines</a:t>
            </a:r>
            <a:r>
              <a:rPr lang="pl-PL" dirty="0"/>
              <a:t> </a:t>
            </a:r>
            <a:r>
              <a:rPr lang="pl-PL" dirty="0" err="1"/>
              <a:t>spent</a:t>
            </a:r>
            <a:r>
              <a:rPr lang="pl-PL" dirty="0"/>
              <a:t> </a:t>
            </a:r>
            <a:r>
              <a:rPr lang="pl-PL" dirty="0" err="1"/>
              <a:t>blocked</a:t>
            </a:r>
            <a:r>
              <a:rPr lang="pl-PL" dirty="0"/>
              <a:t> on </a:t>
            </a:r>
            <a:r>
              <a:rPr lang="pl-PL" dirty="0" err="1"/>
              <a:t>each</a:t>
            </a:r>
            <a:r>
              <a:rPr lang="pl-PL" dirty="0"/>
              <a:t> of </a:t>
            </a:r>
            <a:r>
              <a:rPr lang="pl-PL" dirty="0" err="1"/>
              <a:t>these</a:t>
            </a:r>
            <a:r>
              <a:rPr lang="pl-PL" dirty="0"/>
              <a:t> </a:t>
            </a:r>
            <a:r>
              <a:rPr lang="pl-PL" dirty="0" err="1"/>
              <a:t>resources</a:t>
            </a:r>
            <a:r>
              <a:rPr lang="pl-PL" dirty="0"/>
              <a:t>. </a:t>
            </a:r>
          </a:p>
          <a:p>
            <a:r>
              <a:rPr lang="pl-PL" dirty="0" err="1">
                <a:solidFill>
                  <a:schemeClr val="accent1"/>
                </a:solidFill>
              </a:rPr>
              <a:t>Scheduler</a:t>
            </a:r>
            <a:r>
              <a:rPr lang="pl-PL" dirty="0">
                <a:solidFill>
                  <a:schemeClr val="accent1"/>
                </a:solidFill>
              </a:rPr>
              <a:t> </a:t>
            </a:r>
            <a:r>
              <a:rPr lang="pl-PL" dirty="0" err="1">
                <a:solidFill>
                  <a:schemeClr val="accent1"/>
                </a:solidFill>
              </a:rPr>
              <a:t>latency</a:t>
            </a:r>
            <a:r>
              <a:rPr lang="pl-PL" dirty="0">
                <a:solidFill>
                  <a:schemeClr val="accent1"/>
                </a:solidFill>
              </a:rPr>
              <a:t> </a:t>
            </a:r>
            <a:r>
              <a:rPr lang="pl-PL" dirty="0" err="1">
                <a:solidFill>
                  <a:schemeClr val="accent1"/>
                </a:solidFill>
              </a:rPr>
              <a:t>profiler</a:t>
            </a:r>
            <a:r>
              <a:rPr lang="pl-PL" dirty="0">
                <a:solidFill>
                  <a:schemeClr val="accent1"/>
                </a:solidFill>
              </a:rPr>
              <a:t> </a:t>
            </a:r>
            <a:r>
              <a:rPr lang="pl-PL" dirty="0"/>
              <a:t>- </a:t>
            </a:r>
            <a:r>
              <a:rPr lang="pl-PL" dirty="0" err="1"/>
              <a:t>Provides</a:t>
            </a:r>
            <a:r>
              <a:rPr lang="pl-PL" dirty="0"/>
              <a:t> timing for </a:t>
            </a:r>
            <a:r>
              <a:rPr lang="pl-PL" dirty="0" err="1"/>
              <a:t>scheduler</a:t>
            </a:r>
            <a:r>
              <a:rPr lang="pl-PL" dirty="0"/>
              <a:t> </a:t>
            </a:r>
            <a:r>
              <a:rPr lang="pl-PL" dirty="0" err="1"/>
              <a:t>level</a:t>
            </a:r>
            <a:r>
              <a:rPr lang="pl-PL" dirty="0"/>
              <a:t> </a:t>
            </a:r>
            <a:r>
              <a:rPr lang="pl-PL" dirty="0" err="1"/>
              <a:t>information</a:t>
            </a:r>
            <a:r>
              <a:rPr lang="pl-PL" dirty="0"/>
              <a:t> </a:t>
            </a:r>
            <a:r>
              <a:rPr lang="pl-PL" dirty="0" err="1"/>
              <a:t>showing</a:t>
            </a:r>
            <a:r>
              <a:rPr lang="pl-PL" dirty="0"/>
              <a:t> </a:t>
            </a:r>
            <a:r>
              <a:rPr lang="pl-PL" dirty="0" err="1"/>
              <a:t>where</a:t>
            </a:r>
            <a:r>
              <a:rPr lang="pl-PL" dirty="0"/>
              <a:t> </a:t>
            </a:r>
            <a:r>
              <a:rPr lang="pl-PL" dirty="0" err="1"/>
              <a:t>time</a:t>
            </a:r>
            <a:r>
              <a:rPr lang="pl-PL" dirty="0"/>
              <a:t> </a:t>
            </a:r>
            <a:r>
              <a:rPr lang="pl-PL" dirty="0" err="1"/>
              <a:t>is</a:t>
            </a:r>
            <a:r>
              <a:rPr lang="pl-PL" dirty="0"/>
              <a:t> most </a:t>
            </a:r>
            <a:r>
              <a:rPr lang="pl-PL" dirty="0" err="1"/>
              <a:t>spent</a:t>
            </a:r>
            <a:r>
              <a:rPr lang="pl-PL" dirty="0"/>
              <a:t> </a:t>
            </a:r>
            <a:r>
              <a:rPr lang="pl-PL" dirty="0" err="1"/>
              <a:t>scheduling</a:t>
            </a:r>
            <a:r>
              <a:rPr lang="pl-PL" dirty="0"/>
              <a:t>.</a:t>
            </a:r>
          </a:p>
          <a:p>
            <a:pPr marL="457200" lvl="0" indent="-304800">
              <a:lnSpc>
                <a:spcPct val="120000"/>
              </a:lnSpc>
              <a:spcBef>
                <a:spcPts val="0"/>
              </a:spcBef>
              <a:buClr>
                <a:srgbClr val="434343"/>
              </a:buClr>
              <a:buSzPts val="1200"/>
              <a:buChar char="●"/>
            </a:pPr>
            <a:endParaRPr lang="pl-PL" dirty="0"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marL="0" lvl="0" indent="0">
              <a:lnSpc>
                <a:spcPct val="12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Accessible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through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u="sng" dirty="0">
                <a:solidFill>
                  <a:schemeClr val="accent4"/>
                </a:solidFill>
                <a:latin typeface="Roboto" panose="02000000000000000000" pitchFamily="2" charset="0"/>
                <a:ea typeface="Roboto" panose="02000000000000000000" pitchFamily="2" charset="0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pprof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and </a:t>
            </a:r>
            <a:r>
              <a:rPr lang="pl-PL" u="sng" dirty="0">
                <a:solidFill>
                  <a:schemeClr val="accent4"/>
                </a:solidFill>
                <a:latin typeface="Roboto" panose="02000000000000000000" pitchFamily="2" charset="0"/>
                <a:ea typeface="Roboto" panose="02000000000000000000" pitchFamily="2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runtime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packages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41763924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uild="p"/>
    </p:bld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705040-D846-7D44-BBA1-762CAF23B8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l-PL" dirty="0" err="1">
                <a:latin typeface="Roboto Medium" panose="02000000000000000000" pitchFamily="2" charset="0"/>
                <a:ea typeface="Roboto Medium" panose="02000000000000000000" pitchFamily="2" charset="0"/>
              </a:rPr>
              <a:t>What</a:t>
            </a:r>
            <a:r>
              <a:rPr lang="pl-PL" dirty="0">
                <a:latin typeface="Roboto Medium" panose="02000000000000000000" pitchFamily="2" charset="0"/>
                <a:ea typeface="Roboto Medium" panose="02000000000000000000" pitchFamily="2" charset="0"/>
              </a:rPr>
              <a:t> </a:t>
            </a:r>
            <a:r>
              <a:rPr lang="pl-PL" dirty="0" err="1">
                <a:latin typeface="Roboto Medium" panose="02000000000000000000" pitchFamily="2" charset="0"/>
                <a:ea typeface="Roboto Medium" panose="02000000000000000000" pitchFamily="2" charset="0"/>
              </a:rPr>
              <a:t>problems</a:t>
            </a:r>
            <a:r>
              <a:rPr lang="pl-PL" dirty="0">
                <a:latin typeface="Roboto Medium" panose="02000000000000000000" pitchFamily="2" charset="0"/>
                <a:ea typeface="Roboto Medium" panose="02000000000000000000" pitchFamily="2" charset="0"/>
              </a:rPr>
              <a:t> </a:t>
            </a:r>
            <a:r>
              <a:rPr lang="pl-PL" dirty="0" err="1">
                <a:latin typeface="Roboto Medium" panose="02000000000000000000" pitchFamily="2" charset="0"/>
                <a:ea typeface="Roboto Medium" panose="02000000000000000000" pitchFamily="2" charset="0"/>
              </a:rPr>
              <a:t>can</a:t>
            </a:r>
            <a:r>
              <a:rPr lang="pl-PL" dirty="0">
                <a:latin typeface="Roboto Medium" panose="02000000000000000000" pitchFamily="2" charset="0"/>
                <a:ea typeface="Roboto Medium" panose="02000000000000000000" pitchFamily="2" charset="0"/>
              </a:rPr>
              <a:t> I </a:t>
            </a:r>
            <a:r>
              <a:rPr lang="pl-PL" dirty="0" err="1">
                <a:latin typeface="Roboto Medium" panose="02000000000000000000" pitchFamily="2" charset="0"/>
                <a:ea typeface="Roboto Medium" panose="02000000000000000000" pitchFamily="2" charset="0"/>
              </a:rPr>
              <a:t>solve</a:t>
            </a:r>
            <a:r>
              <a:rPr lang="pl-PL" dirty="0">
                <a:latin typeface="Roboto Medium" panose="02000000000000000000" pitchFamily="2" charset="0"/>
                <a:ea typeface="Roboto Medium" panose="02000000000000000000" pitchFamily="2" charset="0"/>
              </a:rPr>
              <a:t> with </a:t>
            </a:r>
            <a:r>
              <a:rPr lang="pl-PL" dirty="0">
                <a:solidFill>
                  <a:schemeClr val="accent4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go </a:t>
            </a:r>
            <a:r>
              <a:rPr lang="pl-PL" dirty="0" err="1">
                <a:solidFill>
                  <a:schemeClr val="accent4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tool</a:t>
            </a:r>
            <a:r>
              <a:rPr lang="pl-PL" dirty="0">
                <a:solidFill>
                  <a:schemeClr val="accent4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 </a:t>
            </a:r>
            <a:r>
              <a:rPr lang="pl-PL" dirty="0" err="1">
                <a:solidFill>
                  <a:schemeClr val="accent4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trace</a:t>
            </a:r>
            <a:r>
              <a:rPr lang="pl-PL" dirty="0">
                <a:latin typeface="Roboto Medium" panose="02000000000000000000" pitchFamily="2" charset="0"/>
                <a:ea typeface="Roboto Medium" panose="02000000000000000000" pitchFamily="2" charset="0"/>
              </a:rPr>
              <a:t>?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86EC4EE-328C-B74F-9EEA-D6843D7B6B0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45205" y="1546698"/>
            <a:ext cx="10515600" cy="4670614"/>
          </a:xfrm>
        </p:spPr>
        <p:txBody>
          <a:bodyPr>
            <a:normAutofit/>
          </a:bodyPr>
          <a:lstStyle/>
          <a:p>
            <a:pPr marL="609600" indent="-457200">
              <a:lnSpc>
                <a:spcPct val="120000"/>
              </a:lnSpc>
              <a:spcBef>
                <a:spcPts val="1200"/>
              </a:spcBef>
              <a:buClr>
                <a:schemeClr val="accent1"/>
              </a:buClr>
              <a:buSzPts val="1200"/>
              <a:buFont typeface="Wingdings" pitchFamily="2" charset="2"/>
              <a:buChar char="§"/>
            </a:pPr>
            <a:endParaRPr lang="pl-PL" sz="3200" dirty="0"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marL="609600" indent="-457200">
              <a:lnSpc>
                <a:spcPct val="120000"/>
              </a:lnSpc>
              <a:spcBef>
                <a:spcPts val="1200"/>
              </a:spcBef>
              <a:buClr>
                <a:schemeClr val="accent1"/>
              </a:buClr>
              <a:buSzPts val="1200"/>
              <a:buFont typeface="Wingdings" pitchFamily="2" charset="2"/>
              <a:buChar char="§"/>
            </a:pPr>
            <a:r>
              <a:rPr lang="pl-PL" sz="3200" dirty="0" err="1">
                <a:latin typeface="Roboto" panose="02000000000000000000" pitchFamily="2" charset="0"/>
                <a:ea typeface="Roboto" panose="02000000000000000000" pitchFamily="2" charset="0"/>
              </a:rPr>
              <a:t>Diagnosing</a:t>
            </a:r>
            <a:r>
              <a:rPr lang="pl-PL" sz="32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3200" dirty="0" err="1">
                <a:latin typeface="Roboto" panose="02000000000000000000" pitchFamily="2" charset="0"/>
                <a:ea typeface="Roboto" panose="02000000000000000000" pitchFamily="2" charset="0"/>
              </a:rPr>
              <a:t>latency</a:t>
            </a:r>
            <a:r>
              <a:rPr lang="pl-PL" sz="32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3200" dirty="0" err="1">
                <a:latin typeface="Roboto" panose="02000000000000000000" pitchFamily="2" charset="0"/>
                <a:ea typeface="Roboto" panose="02000000000000000000" pitchFamily="2" charset="0"/>
              </a:rPr>
              <a:t>problems</a:t>
            </a:r>
            <a:endParaRPr lang="pl-PL" sz="3200" dirty="0"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marL="609600" indent="-457200">
              <a:lnSpc>
                <a:spcPct val="120000"/>
              </a:lnSpc>
              <a:spcBef>
                <a:spcPts val="1200"/>
              </a:spcBef>
              <a:buClr>
                <a:schemeClr val="accent1"/>
              </a:buClr>
              <a:buSzPts val="1200"/>
              <a:buFont typeface="Wingdings" pitchFamily="2" charset="2"/>
              <a:buChar char="§"/>
            </a:pPr>
            <a:endParaRPr lang="pl-PL" sz="3200" dirty="0">
              <a:latin typeface="Roboto" panose="02000000000000000000" pitchFamily="2" charset="0"/>
              <a:ea typeface="Roboto" panose="02000000000000000000" pitchFamily="2" charset="0"/>
              <a:cs typeface="Consolas"/>
              <a:sym typeface="Consolas"/>
            </a:endParaRPr>
          </a:p>
          <a:p>
            <a:pPr marL="609600" indent="-457200">
              <a:lnSpc>
                <a:spcPct val="120000"/>
              </a:lnSpc>
              <a:spcBef>
                <a:spcPts val="0"/>
              </a:spcBef>
              <a:buClr>
                <a:schemeClr val="accent1"/>
              </a:buClr>
              <a:buSzPts val="1200"/>
              <a:buFont typeface="Wingdings" pitchFamily="2" charset="2"/>
              <a:buChar char="§"/>
            </a:pPr>
            <a:r>
              <a:rPr lang="pl-PL" sz="3200" dirty="0" err="1">
                <a:latin typeface="Roboto" panose="02000000000000000000" pitchFamily="2" charset="0"/>
                <a:ea typeface="Roboto" panose="02000000000000000000" pitchFamily="2" charset="0"/>
                <a:cs typeface="Consolas"/>
                <a:sym typeface="Consolas"/>
              </a:rPr>
              <a:t>Diagnosing</a:t>
            </a:r>
            <a:r>
              <a:rPr lang="pl-PL" sz="3200" dirty="0">
                <a:latin typeface="Roboto" panose="02000000000000000000" pitchFamily="2" charset="0"/>
                <a:ea typeface="Roboto" panose="02000000000000000000" pitchFamily="2" charset="0"/>
                <a:cs typeface="Consolas"/>
                <a:sym typeface="Consolas"/>
              </a:rPr>
              <a:t> </a:t>
            </a:r>
            <a:r>
              <a:rPr lang="pl-PL" sz="3200" dirty="0" err="1">
                <a:latin typeface="Roboto" panose="02000000000000000000" pitchFamily="2" charset="0"/>
                <a:ea typeface="Roboto" panose="02000000000000000000" pitchFamily="2" charset="0"/>
                <a:cs typeface="Consolas"/>
                <a:sym typeface="Consolas"/>
              </a:rPr>
              <a:t>poor</a:t>
            </a:r>
            <a:r>
              <a:rPr lang="pl-PL" sz="3200" dirty="0">
                <a:latin typeface="Roboto" panose="02000000000000000000" pitchFamily="2" charset="0"/>
                <a:ea typeface="Roboto" panose="02000000000000000000" pitchFamily="2" charset="0"/>
                <a:cs typeface="Consolas"/>
                <a:sym typeface="Consolas"/>
              </a:rPr>
              <a:t> </a:t>
            </a:r>
            <a:r>
              <a:rPr lang="pl-PL" sz="3200" dirty="0" err="1">
                <a:latin typeface="Roboto" panose="02000000000000000000" pitchFamily="2" charset="0"/>
                <a:ea typeface="Roboto" panose="02000000000000000000" pitchFamily="2" charset="0"/>
                <a:cs typeface="Consolas"/>
                <a:sym typeface="Consolas"/>
              </a:rPr>
              <a:t>parallelism</a:t>
            </a:r>
            <a:endParaRPr lang="pl-PL" sz="3200" dirty="0">
              <a:latin typeface="Roboto" panose="02000000000000000000" pitchFamily="2" charset="0"/>
              <a:ea typeface="Roboto" panose="02000000000000000000" pitchFamily="2" charset="0"/>
              <a:cs typeface="Consolas"/>
              <a:sym typeface="Consolas"/>
            </a:endParaRPr>
          </a:p>
          <a:p>
            <a:pPr marL="609600" indent="-457200">
              <a:lnSpc>
                <a:spcPct val="120000"/>
              </a:lnSpc>
              <a:spcBef>
                <a:spcPts val="0"/>
              </a:spcBef>
              <a:buClr>
                <a:schemeClr val="accent1"/>
              </a:buClr>
              <a:buSzPts val="1200"/>
              <a:buFont typeface="Wingdings" pitchFamily="2" charset="2"/>
              <a:buChar char="§"/>
            </a:pPr>
            <a:endParaRPr lang="pl-PL" sz="3200" dirty="0">
              <a:latin typeface="Roboto" panose="02000000000000000000" pitchFamily="2" charset="0"/>
              <a:ea typeface="Roboto" panose="02000000000000000000" pitchFamily="2" charset="0"/>
              <a:cs typeface="Consolas"/>
              <a:sym typeface="Consolas"/>
            </a:endParaRPr>
          </a:p>
          <a:p>
            <a:pPr marL="609600" indent="-457200">
              <a:lnSpc>
                <a:spcPct val="120000"/>
              </a:lnSpc>
              <a:spcBef>
                <a:spcPts val="0"/>
              </a:spcBef>
              <a:buClr>
                <a:schemeClr val="accent1"/>
              </a:buClr>
              <a:buSzPts val="1200"/>
              <a:buFont typeface="Wingdings" pitchFamily="2" charset="2"/>
              <a:buChar char="§"/>
            </a:pPr>
            <a:r>
              <a:rPr lang="pl-PL" sz="3200" dirty="0" err="1">
                <a:latin typeface="Roboto" panose="02000000000000000000" pitchFamily="2" charset="0"/>
                <a:ea typeface="Roboto" panose="02000000000000000000" pitchFamily="2" charset="0"/>
              </a:rPr>
              <a:t>Detecting</a:t>
            </a:r>
            <a:r>
              <a:rPr lang="pl-PL" sz="3200" dirty="0">
                <a:latin typeface="Roboto" panose="02000000000000000000" pitchFamily="2" charset="0"/>
                <a:ea typeface="Roboto" panose="02000000000000000000" pitchFamily="2" charset="0"/>
              </a:rPr>
              <a:t> Lock </a:t>
            </a:r>
            <a:r>
              <a:rPr lang="pl-PL" sz="3200" dirty="0" err="1">
                <a:latin typeface="Roboto" panose="02000000000000000000" pitchFamily="2" charset="0"/>
                <a:ea typeface="Roboto" panose="02000000000000000000" pitchFamily="2" charset="0"/>
              </a:rPr>
              <a:t>Contention</a:t>
            </a:r>
            <a:endParaRPr lang="pl-PL" sz="3200" dirty="0"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endParaRPr lang="pl-PL" sz="32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940803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2A620D1-6B3B-694C-8A07-03E38FF936B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 t="15730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FB55E30-27AE-5A48-8C08-DED19B25952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2"/>
            <a:ext cx="9144000" cy="2900518"/>
          </a:xfrm>
        </p:spPr>
        <p:txBody>
          <a:bodyPr>
            <a:normAutofit/>
          </a:bodyPr>
          <a:lstStyle/>
          <a:p>
            <a:r>
              <a:rPr lang="pl-PL" dirty="0">
                <a:solidFill>
                  <a:srgbClr val="FFFFFF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Debugging</a:t>
            </a:r>
          </a:p>
        </p:txBody>
      </p:sp>
    </p:spTree>
    <p:extLst>
      <p:ext uri="{BB962C8B-B14F-4D97-AF65-F5344CB8AC3E}">
        <p14:creationId xmlns:p14="http://schemas.microsoft.com/office/powerpoint/2010/main" val="1862954236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705040-D846-7D44-BBA1-762CAF23B8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l-PL" dirty="0" err="1">
                <a:latin typeface="Roboto Medium" panose="02000000000000000000" pitchFamily="2" charset="0"/>
                <a:ea typeface="Roboto Medium" panose="02000000000000000000" pitchFamily="2" charset="0"/>
              </a:rPr>
              <a:t>When</a:t>
            </a:r>
            <a:r>
              <a:rPr lang="pl-PL" dirty="0">
                <a:latin typeface="Roboto Medium" panose="02000000000000000000" pitchFamily="2" charset="0"/>
                <a:ea typeface="Roboto Medium" panose="02000000000000000000" pitchFamily="2" charset="0"/>
              </a:rPr>
              <a:t> </a:t>
            </a:r>
            <a:r>
              <a:rPr lang="pl-PL" dirty="0" err="1">
                <a:latin typeface="Roboto Medium" panose="02000000000000000000" pitchFamily="2" charset="0"/>
                <a:ea typeface="Roboto Medium" panose="02000000000000000000" pitchFamily="2" charset="0"/>
              </a:rPr>
              <a:t>is</a:t>
            </a:r>
            <a:r>
              <a:rPr lang="pl-PL" dirty="0">
                <a:latin typeface="Roboto Medium" panose="02000000000000000000" pitchFamily="2" charset="0"/>
                <a:ea typeface="Roboto Medium" panose="02000000000000000000" pitchFamily="2" charset="0"/>
              </a:rPr>
              <a:t> </a:t>
            </a:r>
            <a:r>
              <a:rPr lang="pl-PL" dirty="0">
                <a:solidFill>
                  <a:schemeClr val="accent4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go </a:t>
            </a:r>
            <a:r>
              <a:rPr lang="pl-PL" dirty="0" err="1">
                <a:solidFill>
                  <a:schemeClr val="accent4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tool</a:t>
            </a:r>
            <a:r>
              <a:rPr lang="pl-PL" dirty="0">
                <a:solidFill>
                  <a:schemeClr val="accent4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 </a:t>
            </a:r>
            <a:r>
              <a:rPr lang="pl-PL" dirty="0" err="1">
                <a:solidFill>
                  <a:schemeClr val="accent4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trace</a:t>
            </a:r>
            <a:r>
              <a:rPr lang="pl-PL" dirty="0">
                <a:latin typeface="Roboto Medium" panose="02000000000000000000" pitchFamily="2" charset="0"/>
                <a:ea typeface="Roboto Medium" panose="02000000000000000000" pitchFamily="2" charset="0"/>
              </a:rPr>
              <a:t> not </a:t>
            </a:r>
            <a:r>
              <a:rPr lang="pl-PL" dirty="0" err="1">
                <a:latin typeface="Roboto Medium" panose="02000000000000000000" pitchFamily="2" charset="0"/>
                <a:ea typeface="Roboto Medium" panose="02000000000000000000" pitchFamily="2" charset="0"/>
              </a:rPr>
              <a:t>appropriate</a:t>
            </a:r>
            <a:r>
              <a:rPr lang="pl-PL" dirty="0">
                <a:latin typeface="Roboto Medium" panose="02000000000000000000" pitchFamily="2" charset="0"/>
                <a:ea typeface="Roboto Medium" panose="02000000000000000000" pitchFamily="2" charset="0"/>
              </a:rPr>
              <a:t>?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86EC4EE-328C-B74F-9EEA-D6843D7B6B0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45205" y="1546698"/>
            <a:ext cx="10515600" cy="4670614"/>
          </a:xfrm>
        </p:spPr>
        <p:txBody>
          <a:bodyPr>
            <a:normAutofit/>
          </a:bodyPr>
          <a:lstStyle/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Of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course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, </a:t>
            </a:r>
            <a:r>
              <a:rPr lang="pl-PL" dirty="0">
                <a:solidFill>
                  <a:schemeClr val="accent4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go </a:t>
            </a:r>
            <a:r>
              <a:rPr lang="pl-PL" dirty="0" err="1">
                <a:solidFill>
                  <a:schemeClr val="accent4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tool</a:t>
            </a:r>
            <a:r>
              <a:rPr lang="pl-PL" dirty="0">
                <a:solidFill>
                  <a:schemeClr val="accent4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solidFill>
                  <a:schemeClr val="accent4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trace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 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can’t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solve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everything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. 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endParaRPr lang="pl-PL" dirty="0"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>
              <a:lnSpc>
                <a:spcPct val="120000"/>
              </a:lnSpc>
              <a:spcBef>
                <a:spcPts val="0"/>
              </a:spcBef>
              <a:buClr>
                <a:schemeClr val="accent1"/>
              </a:buClr>
            </a:pP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if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you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want to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track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down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slow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functions</a:t>
            </a:r>
            <a:endParaRPr lang="pl-PL" dirty="0"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>
              <a:lnSpc>
                <a:spcPct val="120000"/>
              </a:lnSpc>
              <a:spcBef>
                <a:spcPts val="0"/>
              </a:spcBef>
              <a:buClr>
                <a:schemeClr val="accent1"/>
              </a:buClr>
            </a:pP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find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where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your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program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is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spending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most of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its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CPU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time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. 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endParaRPr lang="pl-PL" dirty="0"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For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that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you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should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use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 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  <a:hlinkClick r:id="rId2"/>
              </a:rPr>
              <a:t>go tool pprof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,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which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shows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the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percentage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of CPU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time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spent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in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each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function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. </a:t>
            </a:r>
          </a:p>
        </p:txBody>
      </p:sp>
    </p:spTree>
    <p:extLst>
      <p:ext uri="{BB962C8B-B14F-4D97-AF65-F5344CB8AC3E}">
        <p14:creationId xmlns:p14="http://schemas.microsoft.com/office/powerpoint/2010/main" val="18856504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uild="p"/>
    </p:bld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705040-D846-7D44-BBA1-762CAF23B8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l-PL" dirty="0" err="1">
                <a:solidFill>
                  <a:srgbClr val="FFFFFF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trace</a:t>
            </a:r>
            <a:endParaRPr lang="pl-PL" dirty="0">
              <a:latin typeface="Roboto Medium" panose="02000000000000000000" pitchFamily="2" charset="0"/>
              <a:ea typeface="Roboto Medium" panose="02000000000000000000" pitchFamily="2" charset="0"/>
            </a:endParaRP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86EC4EE-328C-B74F-9EEA-D6843D7B6B0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45205" y="1546698"/>
            <a:ext cx="10515600" cy="4670614"/>
          </a:xfrm>
        </p:spPr>
        <p:txBody>
          <a:bodyPr>
            <a:normAutofit/>
          </a:bodyPr>
          <a:lstStyle/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Multiple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ways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to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get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started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with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tracing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:</a:t>
            </a:r>
          </a:p>
          <a:p>
            <a:pPr marL="609600" indent="-457200">
              <a:lnSpc>
                <a:spcPct val="120000"/>
              </a:lnSpc>
              <a:spcBef>
                <a:spcPts val="1200"/>
              </a:spcBef>
              <a:buClr>
                <a:schemeClr val="accent1"/>
              </a:buClr>
              <a:buSzPts val="1200"/>
              <a:buFont typeface="Wingdings" pitchFamily="2" charset="2"/>
              <a:buChar char="§"/>
            </a:pP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Through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tests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and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benchmarks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,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using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the </a:t>
            </a:r>
            <a:r>
              <a:rPr lang="pl-PL" dirty="0">
                <a:solidFill>
                  <a:schemeClr val="accent4"/>
                </a:solidFill>
                <a:latin typeface="Roboto" panose="02000000000000000000" pitchFamily="2" charset="0"/>
                <a:ea typeface="Roboto" panose="02000000000000000000" pitchFamily="2" charset="0"/>
                <a:cs typeface="Consolas"/>
                <a:sym typeface="Consolas"/>
              </a:rPr>
              <a:t>–</a:t>
            </a:r>
            <a:r>
              <a:rPr lang="pl-PL" dirty="0" err="1">
                <a:solidFill>
                  <a:schemeClr val="accent4"/>
                </a:solidFill>
                <a:latin typeface="Roboto" panose="02000000000000000000" pitchFamily="2" charset="0"/>
                <a:ea typeface="Roboto" panose="02000000000000000000" pitchFamily="2" charset="0"/>
                <a:cs typeface="Consolas"/>
                <a:sym typeface="Consolas"/>
              </a:rPr>
              <a:t>trace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  <a:cs typeface="Consolas"/>
                <a:sym typeface="Consolas"/>
              </a:rPr>
              <a:t> flag</a:t>
            </a:r>
            <a:b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</a:br>
            <a:endParaRPr lang="pl-PL" dirty="0">
              <a:latin typeface="Roboto" panose="02000000000000000000" pitchFamily="2" charset="0"/>
              <a:ea typeface="Roboto" panose="02000000000000000000" pitchFamily="2" charset="0"/>
              <a:cs typeface="Consolas"/>
              <a:sym typeface="Consolas"/>
            </a:endParaRPr>
          </a:p>
          <a:p>
            <a:pPr marL="609600" indent="-457200">
              <a:lnSpc>
                <a:spcPct val="120000"/>
              </a:lnSpc>
              <a:spcBef>
                <a:spcPts val="0"/>
              </a:spcBef>
              <a:buClr>
                <a:schemeClr val="accent1"/>
              </a:buClr>
              <a:buSzPts val="1200"/>
              <a:buFont typeface="Wingdings" pitchFamily="2" charset="2"/>
              <a:buChar char="§"/>
            </a:pP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  <a:cs typeface="Consolas"/>
                <a:sym typeface="Consolas"/>
              </a:rPr>
              <a:t>import _ </a:t>
            </a:r>
            <a:r>
              <a:rPr lang="pl-PL" u="sng" dirty="0">
                <a:latin typeface="Roboto" panose="02000000000000000000" pitchFamily="2" charset="0"/>
                <a:ea typeface="Roboto" panose="02000000000000000000" pitchFamily="2" charset="0"/>
                <a:cs typeface="Consolas"/>
                <a:sym typeface="Consolas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net/http/pprof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  <a:cs typeface="Consolas"/>
                <a:sym typeface="Consolas"/>
              </a:rPr>
              <a:t> and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  <a:cs typeface="Consolas"/>
                <a:sym typeface="Consolas"/>
              </a:rPr>
              <a:t>fetch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  <a:cs typeface="Consolas"/>
                <a:sym typeface="Consolas"/>
              </a:rPr>
              <a:t>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  <a:cs typeface="Consolas"/>
                <a:sym typeface="Consolas"/>
              </a:rPr>
              <a:t>trace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  <a:cs typeface="Consolas"/>
                <a:sym typeface="Consolas"/>
              </a:rPr>
              <a:t> with </a:t>
            </a:r>
            <a:r>
              <a:rPr lang="pl-PL" dirty="0" err="1">
                <a:solidFill>
                  <a:schemeClr val="accent4"/>
                </a:solidFill>
                <a:latin typeface="Roboto" panose="02000000000000000000" pitchFamily="2" charset="0"/>
                <a:ea typeface="Roboto" panose="02000000000000000000" pitchFamily="2" charset="0"/>
                <a:cs typeface="Consolas"/>
                <a:sym typeface="Consolas"/>
              </a:rPr>
              <a:t>wget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  <a:cs typeface="Consolas"/>
                <a:sym typeface="Consolas"/>
              </a:rPr>
              <a:t>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  <a:cs typeface="Consolas"/>
                <a:sym typeface="Consolas"/>
              </a:rPr>
              <a:t>or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  <a:cs typeface="Consolas"/>
                <a:sym typeface="Consolas"/>
              </a:rPr>
              <a:t> via web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  <a:cs typeface="Consolas"/>
                <a:sym typeface="Consolas"/>
              </a:rPr>
              <a:t>browser</a:t>
            </a:r>
            <a:endParaRPr lang="pl-PL" dirty="0"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marL="609600" indent="-457200">
              <a:lnSpc>
                <a:spcPct val="120000"/>
              </a:lnSpc>
              <a:spcBef>
                <a:spcPts val="0"/>
              </a:spcBef>
              <a:buClr>
                <a:schemeClr val="accent1"/>
              </a:buClr>
              <a:buSzPts val="1200"/>
              <a:buFont typeface="Wingdings" pitchFamily="2" charset="2"/>
              <a:buChar char="§"/>
            </a:pPr>
            <a:endParaRPr lang="pl-PL" dirty="0"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marL="609600" indent="-457200">
              <a:lnSpc>
                <a:spcPct val="120000"/>
              </a:lnSpc>
              <a:spcBef>
                <a:spcPts val="0"/>
              </a:spcBef>
              <a:buClr>
                <a:schemeClr val="accent1"/>
              </a:buClr>
              <a:buSzPts val="1200"/>
              <a:buFont typeface="Wingdings" pitchFamily="2" charset="2"/>
              <a:buChar char="§"/>
            </a:pP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Start the profile from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code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by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calling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Consolas"/>
                <a:sym typeface="Consolas"/>
              </a:rPr>
              <a:t>trace.Start</a:t>
            </a:r>
            <a:endParaRPr lang="pl-PL" dirty="0">
              <a:solidFill>
                <a:schemeClr val="accent1"/>
              </a:solidFill>
              <a:latin typeface="Roboto" panose="02000000000000000000" pitchFamily="2" charset="0"/>
              <a:ea typeface="Roboto" panose="02000000000000000000" pitchFamily="2" charset="0"/>
              <a:cs typeface="Consolas"/>
              <a:sym typeface="Consolas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endParaRPr lang="pl-PL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761189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uild="p"/>
    </p:bld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A27E096E-6AD2-1E48-BA66-D20954C53B8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 t="15730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FB55E30-27AE-5A48-8C08-DED19B25952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55906" y="1978740"/>
            <a:ext cx="9144000" cy="2900518"/>
          </a:xfrm>
        </p:spPr>
        <p:txBody>
          <a:bodyPr>
            <a:normAutofit/>
          </a:bodyPr>
          <a:lstStyle/>
          <a:p>
            <a:r>
              <a:rPr lang="pl-PL" dirty="0" err="1">
                <a:solidFill>
                  <a:srgbClr val="FFFFFF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Tracing</a:t>
            </a:r>
            <a:r>
              <a:rPr lang="pl-PL" dirty="0">
                <a:solidFill>
                  <a:srgbClr val="FFFFFF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 – </a:t>
            </a:r>
            <a:r>
              <a:rPr lang="pl-PL" dirty="0" err="1">
                <a:solidFill>
                  <a:srgbClr val="FFFFFF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tests</a:t>
            </a:r>
            <a:r>
              <a:rPr lang="pl-PL" dirty="0">
                <a:solidFill>
                  <a:srgbClr val="FFFFFF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 and </a:t>
            </a:r>
            <a:r>
              <a:rPr lang="pl-PL" dirty="0" err="1">
                <a:solidFill>
                  <a:srgbClr val="FFFFFF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benchmarks</a:t>
            </a:r>
            <a:endParaRPr lang="pl-PL" dirty="0">
              <a:solidFill>
                <a:srgbClr val="FFFFFF"/>
              </a:solidFill>
              <a:latin typeface="Roboto Medium" panose="02000000000000000000" pitchFamily="2" charset="0"/>
              <a:ea typeface="Roboto Medium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44657416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705040-D846-7D44-BBA1-762CAF23B8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80459"/>
            <a:ext cx="10515600" cy="1325563"/>
          </a:xfrm>
        </p:spPr>
        <p:txBody>
          <a:bodyPr/>
          <a:lstStyle/>
          <a:p>
            <a:pPr algn="ctr"/>
            <a:r>
              <a:rPr lang="pl-PL" dirty="0" err="1">
                <a:solidFill>
                  <a:srgbClr val="FFFFFF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pprof</a:t>
            </a:r>
            <a:r>
              <a:rPr lang="pl-PL" dirty="0">
                <a:solidFill>
                  <a:srgbClr val="FFFFFF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 -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tests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and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benchmarks</a:t>
            </a:r>
            <a:endParaRPr lang="pl-PL" dirty="0">
              <a:latin typeface="Roboto Medium" panose="02000000000000000000" pitchFamily="2" charset="0"/>
              <a:ea typeface="Roboto Medium" panose="02000000000000000000" pitchFamily="2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94A29F1-4546-284D-B60D-DD8102DEF30A}"/>
              </a:ext>
            </a:extLst>
          </p:cNvPr>
          <p:cNvSpPr txBox="1"/>
          <p:nvPr/>
        </p:nvSpPr>
        <p:spPr>
          <a:xfrm>
            <a:off x="838200" y="1887947"/>
            <a:ext cx="10515600" cy="1938992"/>
          </a:xfrm>
          <a:prstGeom prst="rect">
            <a:avLst/>
          </a:prstGeom>
          <a:solidFill>
            <a:srgbClr val="424242"/>
          </a:solidFill>
        </p:spPr>
        <p:txBody>
          <a:bodyPr wrap="square" rtlCol="0">
            <a:spAutoFit/>
          </a:bodyPr>
          <a:lstStyle/>
          <a:p>
            <a:r>
              <a:rPr lang="pl-PL" sz="2000" dirty="0" err="1">
                <a:solidFill>
                  <a:srgbClr val="569CD6"/>
                </a:solidFill>
                <a:latin typeface="Menlo" panose="020B0609030804020204" pitchFamily="49" charset="0"/>
              </a:rPr>
              <a:t>func</a:t>
            </a:r>
            <a:r>
              <a:rPr lang="pl-PL" sz="2000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pl-PL" sz="2000" dirty="0" err="1">
                <a:solidFill>
                  <a:srgbClr val="DCDCAA"/>
                </a:solidFill>
                <a:latin typeface="Menlo" panose="020B0609030804020204" pitchFamily="49" charset="0"/>
              </a:rPr>
              <a:t>Fib</a:t>
            </a:r>
            <a:r>
              <a:rPr lang="pl-PL" sz="2000" dirty="0">
                <a:solidFill>
                  <a:srgbClr val="D4D4D4"/>
                </a:solidFill>
                <a:latin typeface="Menlo" panose="020B0609030804020204" pitchFamily="49" charset="0"/>
              </a:rPr>
              <a:t>(n </a:t>
            </a:r>
            <a:r>
              <a:rPr lang="pl-PL" sz="2000" dirty="0" err="1">
                <a:solidFill>
                  <a:srgbClr val="4EC9B0"/>
                </a:solidFill>
                <a:latin typeface="Menlo" panose="020B0609030804020204" pitchFamily="49" charset="0"/>
              </a:rPr>
              <a:t>int</a:t>
            </a:r>
            <a:r>
              <a:rPr lang="pl-PL" sz="2000" dirty="0">
                <a:solidFill>
                  <a:srgbClr val="D4D4D4"/>
                </a:solidFill>
                <a:latin typeface="Menlo" panose="020B0609030804020204" pitchFamily="49" charset="0"/>
              </a:rPr>
              <a:t>) </a:t>
            </a:r>
            <a:r>
              <a:rPr lang="pl-PL" sz="2000" dirty="0" err="1">
                <a:solidFill>
                  <a:srgbClr val="4EC9B0"/>
                </a:solidFill>
                <a:latin typeface="Menlo" panose="020B0609030804020204" pitchFamily="49" charset="0"/>
              </a:rPr>
              <a:t>int</a:t>
            </a:r>
            <a:r>
              <a:rPr lang="pl-PL" sz="2000" dirty="0">
                <a:solidFill>
                  <a:srgbClr val="D4D4D4"/>
                </a:solidFill>
                <a:latin typeface="Menlo" panose="020B0609030804020204" pitchFamily="49" charset="0"/>
              </a:rPr>
              <a:t> {</a:t>
            </a:r>
          </a:p>
          <a:p>
            <a:r>
              <a:rPr lang="pl-PL" sz="2000" dirty="0">
                <a:solidFill>
                  <a:srgbClr val="D4D4D4"/>
                </a:solidFill>
                <a:latin typeface="Menlo" panose="020B0609030804020204" pitchFamily="49" charset="0"/>
              </a:rPr>
              <a:t>    </a:t>
            </a:r>
            <a:r>
              <a:rPr lang="pl-PL" sz="2000" dirty="0" err="1">
                <a:solidFill>
                  <a:srgbClr val="C586C0"/>
                </a:solidFill>
                <a:latin typeface="Menlo" panose="020B0609030804020204" pitchFamily="49" charset="0"/>
              </a:rPr>
              <a:t>if</a:t>
            </a:r>
            <a:r>
              <a:rPr lang="pl-PL" sz="2000" dirty="0">
                <a:solidFill>
                  <a:srgbClr val="D4D4D4"/>
                </a:solidFill>
                <a:latin typeface="Menlo" panose="020B0609030804020204" pitchFamily="49" charset="0"/>
              </a:rPr>
              <a:t> n &lt; </a:t>
            </a:r>
            <a:r>
              <a:rPr lang="pl-PL" sz="2000" dirty="0">
                <a:solidFill>
                  <a:srgbClr val="B5CEA8"/>
                </a:solidFill>
                <a:latin typeface="Menlo" panose="020B0609030804020204" pitchFamily="49" charset="0"/>
              </a:rPr>
              <a:t>2</a:t>
            </a:r>
            <a:r>
              <a:rPr lang="pl-PL" sz="2000" dirty="0">
                <a:solidFill>
                  <a:srgbClr val="D4D4D4"/>
                </a:solidFill>
                <a:latin typeface="Menlo" panose="020B0609030804020204" pitchFamily="49" charset="0"/>
              </a:rPr>
              <a:t> {</a:t>
            </a:r>
          </a:p>
          <a:p>
            <a:r>
              <a:rPr lang="pl-PL" sz="2000" dirty="0">
                <a:solidFill>
                  <a:srgbClr val="D4D4D4"/>
                </a:solidFill>
                <a:latin typeface="Menlo" panose="020B0609030804020204" pitchFamily="49" charset="0"/>
              </a:rPr>
              <a:t>        </a:t>
            </a:r>
            <a:r>
              <a:rPr lang="pl-PL" sz="2000" dirty="0">
                <a:solidFill>
                  <a:srgbClr val="C586C0"/>
                </a:solidFill>
                <a:latin typeface="Menlo" panose="020B0609030804020204" pitchFamily="49" charset="0"/>
              </a:rPr>
              <a:t>return</a:t>
            </a:r>
            <a:r>
              <a:rPr lang="pl-PL" sz="2000" dirty="0">
                <a:solidFill>
                  <a:srgbClr val="D4D4D4"/>
                </a:solidFill>
                <a:latin typeface="Menlo" panose="020B0609030804020204" pitchFamily="49" charset="0"/>
              </a:rPr>
              <a:t> n</a:t>
            </a:r>
          </a:p>
          <a:p>
            <a:r>
              <a:rPr lang="pl-PL" sz="2000" dirty="0">
                <a:solidFill>
                  <a:srgbClr val="D4D4D4"/>
                </a:solidFill>
                <a:latin typeface="Menlo" panose="020B0609030804020204" pitchFamily="49" charset="0"/>
              </a:rPr>
              <a:t>    }</a:t>
            </a:r>
          </a:p>
          <a:p>
            <a:r>
              <a:rPr lang="pl-PL" sz="2000" dirty="0">
                <a:solidFill>
                  <a:srgbClr val="D4D4D4"/>
                </a:solidFill>
                <a:latin typeface="Menlo" panose="020B0609030804020204" pitchFamily="49" charset="0"/>
              </a:rPr>
              <a:t>    </a:t>
            </a:r>
            <a:r>
              <a:rPr lang="pl-PL" sz="2000" dirty="0">
                <a:solidFill>
                  <a:srgbClr val="C586C0"/>
                </a:solidFill>
                <a:latin typeface="Menlo" panose="020B0609030804020204" pitchFamily="49" charset="0"/>
              </a:rPr>
              <a:t>return</a:t>
            </a:r>
            <a:r>
              <a:rPr lang="pl-PL" sz="2000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pl-PL" sz="2000" dirty="0" err="1">
                <a:solidFill>
                  <a:srgbClr val="DCDCAA"/>
                </a:solidFill>
                <a:latin typeface="Menlo" panose="020B0609030804020204" pitchFamily="49" charset="0"/>
              </a:rPr>
              <a:t>Fib</a:t>
            </a:r>
            <a:r>
              <a:rPr lang="pl-PL" sz="2000" dirty="0">
                <a:solidFill>
                  <a:srgbClr val="D4D4D4"/>
                </a:solidFill>
                <a:latin typeface="Menlo" panose="020B0609030804020204" pitchFamily="49" charset="0"/>
              </a:rPr>
              <a:t>(n-</a:t>
            </a:r>
            <a:r>
              <a:rPr lang="pl-PL" sz="2000" dirty="0">
                <a:solidFill>
                  <a:srgbClr val="B5CEA8"/>
                </a:solidFill>
                <a:latin typeface="Menlo" panose="020B0609030804020204" pitchFamily="49" charset="0"/>
              </a:rPr>
              <a:t>1</a:t>
            </a:r>
            <a:r>
              <a:rPr lang="pl-PL" sz="2000" dirty="0">
                <a:solidFill>
                  <a:srgbClr val="D4D4D4"/>
                </a:solidFill>
                <a:latin typeface="Menlo" panose="020B0609030804020204" pitchFamily="49" charset="0"/>
              </a:rPr>
              <a:t>) + </a:t>
            </a:r>
            <a:r>
              <a:rPr lang="pl-PL" sz="2000" dirty="0" err="1">
                <a:solidFill>
                  <a:srgbClr val="DCDCAA"/>
                </a:solidFill>
                <a:latin typeface="Menlo" panose="020B0609030804020204" pitchFamily="49" charset="0"/>
              </a:rPr>
              <a:t>Fib</a:t>
            </a:r>
            <a:r>
              <a:rPr lang="pl-PL" sz="2000" dirty="0">
                <a:solidFill>
                  <a:srgbClr val="D4D4D4"/>
                </a:solidFill>
                <a:latin typeface="Menlo" panose="020B0609030804020204" pitchFamily="49" charset="0"/>
              </a:rPr>
              <a:t>(n-</a:t>
            </a:r>
            <a:r>
              <a:rPr lang="pl-PL" sz="2000" dirty="0">
                <a:solidFill>
                  <a:srgbClr val="B5CEA8"/>
                </a:solidFill>
                <a:latin typeface="Menlo" panose="020B0609030804020204" pitchFamily="49" charset="0"/>
              </a:rPr>
              <a:t>2</a:t>
            </a:r>
            <a:r>
              <a:rPr lang="pl-PL" sz="2000" dirty="0">
                <a:solidFill>
                  <a:srgbClr val="D4D4D4"/>
                </a:solidFill>
                <a:latin typeface="Menlo" panose="020B0609030804020204" pitchFamily="49" charset="0"/>
              </a:rPr>
              <a:t>)</a:t>
            </a:r>
          </a:p>
          <a:p>
            <a:r>
              <a:rPr lang="pl-PL" sz="2000" dirty="0">
                <a:solidFill>
                  <a:srgbClr val="D4D4D4"/>
                </a:solidFill>
                <a:latin typeface="Menlo" panose="020B0609030804020204" pitchFamily="49" charset="0"/>
              </a:rPr>
              <a:t>}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1D64217-7124-E048-8D38-F1F8E03D208E}"/>
              </a:ext>
            </a:extLst>
          </p:cNvPr>
          <p:cNvSpPr txBox="1"/>
          <p:nvPr/>
        </p:nvSpPr>
        <p:spPr>
          <a:xfrm>
            <a:off x="838200" y="1321196"/>
            <a:ext cx="105156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Let’s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assume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that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 we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would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like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 to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make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trace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 of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following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func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: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EDD2827-637D-444D-8F93-13962398604F}"/>
              </a:ext>
            </a:extLst>
          </p:cNvPr>
          <p:cNvSpPr txBox="1"/>
          <p:nvPr/>
        </p:nvSpPr>
        <p:spPr>
          <a:xfrm>
            <a:off x="838200" y="4009550"/>
            <a:ext cx="483497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We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need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 to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write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 Benchmark: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D3A7782-DE95-ED4E-A368-972C601D6E86}"/>
              </a:ext>
            </a:extLst>
          </p:cNvPr>
          <p:cNvSpPr txBox="1"/>
          <p:nvPr/>
        </p:nvSpPr>
        <p:spPr>
          <a:xfrm>
            <a:off x="838200" y="4532770"/>
            <a:ext cx="10515600" cy="1938992"/>
          </a:xfrm>
          <a:prstGeom prst="rect">
            <a:avLst/>
          </a:prstGeom>
          <a:solidFill>
            <a:srgbClr val="424242"/>
          </a:solidFill>
        </p:spPr>
        <p:txBody>
          <a:bodyPr wrap="square" rtlCol="0">
            <a:spAutoFit/>
          </a:bodyPr>
          <a:lstStyle/>
          <a:p>
            <a:r>
              <a:rPr lang="pl-PL" sz="2000" dirty="0" err="1">
                <a:solidFill>
                  <a:srgbClr val="569CD6"/>
                </a:solidFill>
                <a:latin typeface="Menlo" panose="020B0609030804020204" pitchFamily="49" charset="0"/>
              </a:rPr>
              <a:t>func</a:t>
            </a:r>
            <a:r>
              <a:rPr lang="pl-PL" sz="2000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pl-PL" sz="2000" dirty="0">
                <a:solidFill>
                  <a:srgbClr val="DCDCAA"/>
                </a:solidFill>
                <a:latin typeface="Menlo" panose="020B0609030804020204" pitchFamily="49" charset="0"/>
              </a:rPr>
              <a:t>BenchmarkFib10</a:t>
            </a:r>
            <a:r>
              <a:rPr lang="pl-PL" sz="2000" dirty="0">
                <a:solidFill>
                  <a:srgbClr val="D4D4D4"/>
                </a:solidFill>
                <a:latin typeface="Menlo" panose="020B0609030804020204" pitchFamily="49" charset="0"/>
              </a:rPr>
              <a:t>(b *</a:t>
            </a:r>
            <a:r>
              <a:rPr lang="pl-PL" sz="2000" dirty="0" err="1">
                <a:solidFill>
                  <a:srgbClr val="D4D4D4"/>
                </a:solidFill>
                <a:latin typeface="Menlo" panose="020B0609030804020204" pitchFamily="49" charset="0"/>
              </a:rPr>
              <a:t>testing.B</a:t>
            </a:r>
            <a:r>
              <a:rPr lang="pl-PL" sz="2000" dirty="0">
                <a:solidFill>
                  <a:srgbClr val="D4D4D4"/>
                </a:solidFill>
                <a:latin typeface="Menlo" panose="020B0609030804020204" pitchFamily="49" charset="0"/>
              </a:rPr>
              <a:t>) {</a:t>
            </a:r>
          </a:p>
          <a:p>
            <a:r>
              <a:rPr lang="pl-PL" sz="2000" dirty="0">
                <a:solidFill>
                  <a:srgbClr val="D4D4D4"/>
                </a:solidFill>
                <a:latin typeface="Menlo" panose="020B0609030804020204" pitchFamily="49" charset="0"/>
              </a:rPr>
              <a:t>    </a:t>
            </a:r>
            <a:r>
              <a:rPr lang="pl-PL" sz="2000" dirty="0">
                <a:solidFill>
                  <a:srgbClr val="6A9955"/>
                </a:solidFill>
                <a:latin typeface="Menlo" panose="020B0609030804020204" pitchFamily="49" charset="0"/>
              </a:rPr>
              <a:t>// run the </a:t>
            </a:r>
            <a:r>
              <a:rPr lang="pl-PL" sz="2000" dirty="0" err="1">
                <a:solidFill>
                  <a:srgbClr val="6A9955"/>
                </a:solidFill>
                <a:latin typeface="Menlo" panose="020B0609030804020204" pitchFamily="49" charset="0"/>
              </a:rPr>
              <a:t>Fib</a:t>
            </a:r>
            <a:r>
              <a:rPr lang="pl-PL" sz="2000" dirty="0">
                <a:solidFill>
                  <a:srgbClr val="6A9955"/>
                </a:solidFill>
                <a:latin typeface="Menlo" panose="020B0609030804020204" pitchFamily="49" charset="0"/>
              </a:rPr>
              <a:t> </a:t>
            </a:r>
            <a:r>
              <a:rPr lang="pl-PL" sz="2000" dirty="0" err="1">
                <a:solidFill>
                  <a:srgbClr val="6A9955"/>
                </a:solidFill>
                <a:latin typeface="Menlo" panose="020B0609030804020204" pitchFamily="49" charset="0"/>
              </a:rPr>
              <a:t>function</a:t>
            </a:r>
            <a:r>
              <a:rPr lang="pl-PL" sz="2000" dirty="0">
                <a:solidFill>
                  <a:srgbClr val="6A9955"/>
                </a:solidFill>
                <a:latin typeface="Menlo" panose="020B0609030804020204" pitchFamily="49" charset="0"/>
              </a:rPr>
              <a:t> </a:t>
            </a:r>
            <a:r>
              <a:rPr lang="pl-PL" sz="2000" dirty="0" err="1">
                <a:solidFill>
                  <a:srgbClr val="6A9955"/>
                </a:solidFill>
                <a:latin typeface="Menlo" panose="020B0609030804020204" pitchFamily="49" charset="0"/>
              </a:rPr>
              <a:t>b.N</a:t>
            </a:r>
            <a:r>
              <a:rPr lang="pl-PL" sz="2000" dirty="0">
                <a:solidFill>
                  <a:srgbClr val="6A9955"/>
                </a:solidFill>
                <a:latin typeface="Menlo" panose="020B0609030804020204" pitchFamily="49" charset="0"/>
              </a:rPr>
              <a:t> </a:t>
            </a:r>
            <a:r>
              <a:rPr lang="pl-PL" sz="2000" dirty="0" err="1">
                <a:solidFill>
                  <a:srgbClr val="6A9955"/>
                </a:solidFill>
                <a:latin typeface="Menlo" panose="020B0609030804020204" pitchFamily="49" charset="0"/>
              </a:rPr>
              <a:t>times</a:t>
            </a:r>
            <a:endParaRPr lang="pl-PL" sz="2000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sz="2000" dirty="0">
                <a:solidFill>
                  <a:srgbClr val="D4D4D4"/>
                </a:solidFill>
                <a:latin typeface="Menlo" panose="020B0609030804020204" pitchFamily="49" charset="0"/>
              </a:rPr>
              <a:t>    </a:t>
            </a:r>
            <a:r>
              <a:rPr lang="pl-PL" sz="2000" dirty="0">
                <a:solidFill>
                  <a:srgbClr val="C586C0"/>
                </a:solidFill>
                <a:latin typeface="Menlo" panose="020B0609030804020204" pitchFamily="49" charset="0"/>
              </a:rPr>
              <a:t>for</a:t>
            </a:r>
            <a:r>
              <a:rPr lang="pl-PL" sz="2000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pl-PL" sz="2000" dirty="0">
                <a:solidFill>
                  <a:srgbClr val="9CDCFE"/>
                </a:solidFill>
                <a:latin typeface="Menlo" panose="020B0609030804020204" pitchFamily="49" charset="0"/>
              </a:rPr>
              <a:t>n</a:t>
            </a:r>
            <a:r>
              <a:rPr lang="pl-PL" sz="2000" dirty="0">
                <a:solidFill>
                  <a:srgbClr val="D4D4D4"/>
                </a:solidFill>
                <a:latin typeface="Menlo" panose="020B0609030804020204" pitchFamily="49" charset="0"/>
              </a:rPr>
              <a:t> := </a:t>
            </a:r>
            <a:r>
              <a:rPr lang="pl-PL" sz="2000" dirty="0">
                <a:solidFill>
                  <a:srgbClr val="B5CEA8"/>
                </a:solidFill>
                <a:latin typeface="Menlo" panose="020B0609030804020204" pitchFamily="49" charset="0"/>
              </a:rPr>
              <a:t>0</a:t>
            </a:r>
            <a:r>
              <a:rPr lang="pl-PL" sz="2000" dirty="0">
                <a:solidFill>
                  <a:srgbClr val="D4D4D4"/>
                </a:solidFill>
                <a:latin typeface="Menlo" panose="020B0609030804020204" pitchFamily="49" charset="0"/>
              </a:rPr>
              <a:t>; n &lt; </a:t>
            </a:r>
            <a:r>
              <a:rPr lang="pl-PL" sz="2000" dirty="0" err="1">
                <a:solidFill>
                  <a:srgbClr val="D4D4D4"/>
                </a:solidFill>
                <a:latin typeface="Menlo" panose="020B0609030804020204" pitchFamily="49" charset="0"/>
              </a:rPr>
              <a:t>b.N</a:t>
            </a:r>
            <a:r>
              <a:rPr lang="pl-PL" sz="2000" dirty="0">
                <a:solidFill>
                  <a:srgbClr val="D4D4D4"/>
                </a:solidFill>
                <a:latin typeface="Menlo" panose="020B0609030804020204" pitchFamily="49" charset="0"/>
              </a:rPr>
              <a:t>; n++ {</a:t>
            </a:r>
          </a:p>
          <a:p>
            <a:r>
              <a:rPr lang="pl-PL" sz="2000" dirty="0">
                <a:solidFill>
                  <a:srgbClr val="D4D4D4"/>
                </a:solidFill>
                <a:latin typeface="Menlo" panose="020B0609030804020204" pitchFamily="49" charset="0"/>
              </a:rPr>
              <a:t>        </a:t>
            </a:r>
            <a:r>
              <a:rPr lang="pl-PL" sz="2000" dirty="0" err="1">
                <a:solidFill>
                  <a:srgbClr val="DCDCAA"/>
                </a:solidFill>
                <a:latin typeface="Menlo" panose="020B0609030804020204" pitchFamily="49" charset="0"/>
              </a:rPr>
              <a:t>Fib</a:t>
            </a:r>
            <a:r>
              <a:rPr lang="pl-PL" sz="2000" dirty="0">
                <a:solidFill>
                  <a:srgbClr val="D4D4D4"/>
                </a:solidFill>
                <a:latin typeface="Menlo" panose="020B0609030804020204" pitchFamily="49" charset="0"/>
              </a:rPr>
              <a:t>(</a:t>
            </a:r>
            <a:r>
              <a:rPr lang="pl-PL" sz="2000" dirty="0">
                <a:solidFill>
                  <a:srgbClr val="B5CEA8"/>
                </a:solidFill>
                <a:latin typeface="Menlo" panose="020B0609030804020204" pitchFamily="49" charset="0"/>
              </a:rPr>
              <a:t>10</a:t>
            </a:r>
            <a:r>
              <a:rPr lang="pl-PL" sz="2000" dirty="0">
                <a:solidFill>
                  <a:srgbClr val="D4D4D4"/>
                </a:solidFill>
                <a:latin typeface="Menlo" panose="020B0609030804020204" pitchFamily="49" charset="0"/>
              </a:rPr>
              <a:t>)</a:t>
            </a:r>
          </a:p>
          <a:p>
            <a:r>
              <a:rPr lang="pl-PL" sz="2000" dirty="0">
                <a:solidFill>
                  <a:srgbClr val="D4D4D4"/>
                </a:solidFill>
                <a:latin typeface="Menlo" panose="020B0609030804020204" pitchFamily="49" charset="0"/>
              </a:rPr>
              <a:t>    }</a:t>
            </a:r>
          </a:p>
          <a:p>
            <a:r>
              <a:rPr lang="pl-PL" sz="2000" dirty="0">
                <a:solidFill>
                  <a:srgbClr val="D4D4D4"/>
                </a:solidFill>
                <a:latin typeface="Menlo" panose="020B0609030804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42689705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5" grpId="0"/>
      <p:bldP spid="8" grpId="0"/>
      <p:bldP spid="9" grpId="0" animBg="1"/>
    </p:bld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705040-D846-7D44-BBA1-762CAF23B8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80459"/>
            <a:ext cx="10515600" cy="1325563"/>
          </a:xfrm>
        </p:spPr>
        <p:txBody>
          <a:bodyPr/>
          <a:lstStyle/>
          <a:p>
            <a:pPr algn="ctr"/>
            <a:r>
              <a:rPr lang="pl-PL" dirty="0" err="1">
                <a:solidFill>
                  <a:srgbClr val="FFFFFF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trace</a:t>
            </a:r>
            <a:r>
              <a:rPr lang="pl-PL" dirty="0">
                <a:solidFill>
                  <a:srgbClr val="FFFFFF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 -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tests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and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benchmarks</a:t>
            </a:r>
            <a:endParaRPr lang="pl-PL" dirty="0">
              <a:latin typeface="Roboto Medium" panose="02000000000000000000" pitchFamily="2" charset="0"/>
              <a:ea typeface="Roboto Medium" panose="02000000000000000000" pitchFamily="2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1D64217-7124-E048-8D38-F1F8E03D208E}"/>
              </a:ext>
            </a:extLst>
          </p:cNvPr>
          <p:cNvSpPr txBox="1"/>
          <p:nvPr/>
        </p:nvSpPr>
        <p:spPr>
          <a:xfrm>
            <a:off x="838200" y="2242973"/>
            <a:ext cx="105156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To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get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trace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: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E587385-C0C6-664A-8F73-91740643A4B9}"/>
              </a:ext>
            </a:extLst>
          </p:cNvPr>
          <p:cNvSpPr txBox="1"/>
          <p:nvPr/>
        </p:nvSpPr>
        <p:spPr>
          <a:xfrm>
            <a:off x="838200" y="2934313"/>
            <a:ext cx="10515600" cy="461665"/>
          </a:xfrm>
          <a:prstGeom prst="rect">
            <a:avLst/>
          </a:prstGeom>
          <a:solidFill>
            <a:srgbClr val="424242"/>
          </a:solidFill>
        </p:spPr>
        <p:txBody>
          <a:bodyPr wrap="square" rtlCol="0">
            <a:spAutoFit/>
          </a:bodyPr>
          <a:lstStyle/>
          <a:p>
            <a:r>
              <a:rPr lang="pl-PL" sz="2400" dirty="0">
                <a:solidFill>
                  <a:srgbClr val="00B05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$ go test . -</a:t>
            </a:r>
            <a:r>
              <a:rPr lang="pl-PL" sz="2400" dirty="0" err="1">
                <a:solidFill>
                  <a:srgbClr val="00B05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bench</a:t>
            </a:r>
            <a:r>
              <a:rPr lang="pl-PL" sz="2400" dirty="0">
                <a:solidFill>
                  <a:srgbClr val="00B05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. -</a:t>
            </a:r>
            <a:r>
              <a:rPr lang="pl-PL" sz="2400" dirty="0" err="1">
                <a:solidFill>
                  <a:srgbClr val="00B05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trace</a:t>
            </a:r>
            <a:r>
              <a:rPr lang="pl-PL" sz="2400" dirty="0">
                <a:solidFill>
                  <a:srgbClr val="00B05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</a:t>
            </a:r>
            <a:r>
              <a:rPr lang="pl-PL" sz="2400" dirty="0" err="1">
                <a:solidFill>
                  <a:srgbClr val="00B05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trace.out</a:t>
            </a:r>
            <a:endParaRPr lang="pl-PL" sz="2400" dirty="0">
              <a:solidFill>
                <a:srgbClr val="00B050"/>
              </a:solidFill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273C124-A36B-4E48-8CDE-5745A2F1969D}"/>
              </a:ext>
            </a:extLst>
          </p:cNvPr>
          <p:cNvSpPr txBox="1"/>
          <p:nvPr/>
        </p:nvSpPr>
        <p:spPr>
          <a:xfrm>
            <a:off x="838200" y="4179350"/>
            <a:ext cx="105156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To open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trace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analysis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 in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browser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: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4BC7F54-B137-3F46-9014-CC5E89AC8ED7}"/>
              </a:ext>
            </a:extLst>
          </p:cNvPr>
          <p:cNvSpPr txBox="1"/>
          <p:nvPr/>
        </p:nvSpPr>
        <p:spPr>
          <a:xfrm>
            <a:off x="838200" y="4764125"/>
            <a:ext cx="10515600" cy="461665"/>
          </a:xfrm>
          <a:prstGeom prst="rect">
            <a:avLst/>
          </a:prstGeom>
          <a:solidFill>
            <a:srgbClr val="424242"/>
          </a:solidFill>
        </p:spPr>
        <p:txBody>
          <a:bodyPr wrap="square" rtlCol="0">
            <a:spAutoFit/>
          </a:bodyPr>
          <a:lstStyle/>
          <a:p>
            <a:r>
              <a:rPr lang="pl-PL" sz="2400" dirty="0">
                <a:solidFill>
                  <a:srgbClr val="00B05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$ go </a:t>
            </a:r>
            <a:r>
              <a:rPr lang="pl-PL" sz="2400" dirty="0" err="1">
                <a:solidFill>
                  <a:srgbClr val="00B05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tool</a:t>
            </a:r>
            <a:r>
              <a:rPr lang="pl-PL" sz="2400" dirty="0">
                <a:solidFill>
                  <a:srgbClr val="00B05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</a:t>
            </a:r>
            <a:r>
              <a:rPr lang="pl-PL" sz="2400" dirty="0" err="1">
                <a:solidFill>
                  <a:srgbClr val="00B05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trace</a:t>
            </a:r>
            <a:r>
              <a:rPr lang="pl-PL" sz="2400" dirty="0">
                <a:solidFill>
                  <a:srgbClr val="00B05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</a:t>
            </a:r>
            <a:r>
              <a:rPr lang="pl-PL" sz="2400" dirty="0" err="1">
                <a:solidFill>
                  <a:srgbClr val="00B05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trace.out</a:t>
            </a:r>
            <a:endParaRPr lang="pl-PL" sz="2400" dirty="0">
              <a:solidFill>
                <a:srgbClr val="00B050"/>
              </a:solidFill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677570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10" grpId="0" animBg="1"/>
      <p:bldP spid="13" grpId="0"/>
      <p:bldP spid="14" grpId="0" animBg="1"/>
    </p:bld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A27E096E-6AD2-1E48-BA66-D20954C53B8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 t="15730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FB55E30-27AE-5A48-8C08-DED19B25952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2"/>
            <a:ext cx="9144000" cy="2900518"/>
          </a:xfrm>
        </p:spPr>
        <p:txBody>
          <a:bodyPr>
            <a:normAutofit/>
          </a:bodyPr>
          <a:lstStyle/>
          <a:p>
            <a:r>
              <a:rPr lang="pl-PL" dirty="0" err="1">
                <a:solidFill>
                  <a:srgbClr val="FFFFFF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Tracing</a:t>
            </a:r>
            <a:r>
              <a:rPr lang="pl-PL" dirty="0">
                <a:solidFill>
                  <a:srgbClr val="FFFFFF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 – import</a:t>
            </a:r>
          </a:p>
        </p:txBody>
      </p:sp>
    </p:spTree>
    <p:extLst>
      <p:ext uri="{BB962C8B-B14F-4D97-AF65-F5344CB8AC3E}">
        <p14:creationId xmlns:p14="http://schemas.microsoft.com/office/powerpoint/2010/main" val="1217429482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705040-D846-7D44-BBA1-762CAF23B8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566024"/>
          </a:xfrm>
        </p:spPr>
        <p:txBody>
          <a:bodyPr>
            <a:normAutofit fontScale="90000"/>
          </a:bodyPr>
          <a:lstStyle/>
          <a:p>
            <a:pPr algn="ctr"/>
            <a:r>
              <a:rPr lang="pl-PL" dirty="0" err="1">
                <a:solidFill>
                  <a:srgbClr val="FFFFFF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trace</a:t>
            </a:r>
            <a:r>
              <a:rPr lang="pl-PL" dirty="0">
                <a:solidFill>
                  <a:srgbClr val="FFFFFF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 – 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import </a:t>
            </a:r>
            <a:endParaRPr lang="pl-PL" dirty="0">
              <a:latin typeface="Roboto Medium" panose="02000000000000000000" pitchFamily="2" charset="0"/>
              <a:ea typeface="Roboto Medium" panose="02000000000000000000" pitchFamily="2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9FDCD33D-6CCA-BA41-A45A-5F0F6AC63DB0}"/>
              </a:ext>
            </a:extLst>
          </p:cNvPr>
          <p:cNvSpPr txBox="1"/>
          <p:nvPr/>
        </p:nvSpPr>
        <p:spPr>
          <a:xfrm>
            <a:off x="838200" y="764531"/>
            <a:ext cx="10515600" cy="5909310"/>
          </a:xfrm>
          <a:prstGeom prst="rect">
            <a:avLst/>
          </a:prstGeom>
          <a:solidFill>
            <a:srgbClr val="424242"/>
          </a:solidFill>
        </p:spPr>
        <p:txBody>
          <a:bodyPr wrap="square" rtlCol="0">
            <a:spAutoFit/>
          </a:bodyPr>
          <a:lstStyle/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import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 (</a:t>
            </a:r>
          </a:p>
          <a:p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    </a:t>
            </a:r>
            <a:r>
              <a:rPr lang="pl-PL" dirty="0">
                <a:solidFill>
                  <a:srgbClr val="CE9178"/>
                </a:solidFill>
                <a:latin typeface="Menlo" panose="020B0609030804020204" pitchFamily="49" charset="0"/>
              </a:rPr>
              <a:t>"net/http"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b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</a:b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    _ </a:t>
            </a:r>
            <a:r>
              <a:rPr lang="pl-PL" dirty="0">
                <a:solidFill>
                  <a:srgbClr val="CE9178"/>
                </a:solidFill>
                <a:latin typeface="Menlo" panose="020B0609030804020204" pitchFamily="49" charset="0"/>
              </a:rPr>
              <a:t>"net/http/</a:t>
            </a:r>
            <a:r>
              <a:rPr lang="pl-PL" dirty="0" err="1">
                <a:solidFill>
                  <a:srgbClr val="CE9178"/>
                </a:solidFill>
                <a:latin typeface="Menlo" panose="020B0609030804020204" pitchFamily="49" charset="0"/>
              </a:rPr>
              <a:t>pprof</a:t>
            </a:r>
            <a:r>
              <a:rPr lang="pl-PL" dirty="0">
                <a:solidFill>
                  <a:srgbClr val="CE9178"/>
                </a:solidFill>
                <a:latin typeface="Menlo" panose="020B0609030804020204" pitchFamily="49" charset="0"/>
              </a:rPr>
              <a:t>"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b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</a:b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    </a:t>
            </a:r>
            <a:r>
              <a:rPr lang="pl-PL" dirty="0">
                <a:solidFill>
                  <a:srgbClr val="CE9178"/>
                </a:solidFill>
                <a:latin typeface="Menlo" panose="020B0609030804020204" pitchFamily="49" charset="0"/>
              </a:rPr>
              <a:t>"</a:t>
            </a:r>
            <a:r>
              <a:rPr lang="pl-PL" dirty="0" err="1">
                <a:solidFill>
                  <a:srgbClr val="CE9178"/>
                </a:solidFill>
                <a:latin typeface="Menlo" panose="020B0609030804020204" pitchFamily="49" charset="0"/>
              </a:rPr>
              <a:t>github.com</a:t>
            </a:r>
            <a:r>
              <a:rPr lang="pl-PL" dirty="0">
                <a:solidFill>
                  <a:srgbClr val="CE9178"/>
                </a:solidFill>
                <a:latin typeface="Menlo" panose="020B0609030804020204" pitchFamily="49" charset="0"/>
              </a:rPr>
              <a:t>/</a:t>
            </a:r>
            <a:r>
              <a:rPr lang="pl-PL" dirty="0" err="1">
                <a:solidFill>
                  <a:srgbClr val="CE9178"/>
                </a:solidFill>
                <a:latin typeface="Menlo" panose="020B0609030804020204" pitchFamily="49" charset="0"/>
              </a:rPr>
              <a:t>mateuszdyminski</a:t>
            </a:r>
            <a:r>
              <a:rPr lang="pl-PL" dirty="0">
                <a:solidFill>
                  <a:srgbClr val="CE9178"/>
                </a:solidFill>
                <a:latin typeface="Menlo" panose="020B0609030804020204" pitchFamily="49" charset="0"/>
              </a:rPr>
              <a:t>/go-</a:t>
            </a:r>
            <a:r>
              <a:rPr lang="pl-PL" dirty="0" err="1">
                <a:solidFill>
                  <a:srgbClr val="CE9178"/>
                </a:solidFill>
                <a:latin typeface="Menlo" panose="020B0609030804020204" pitchFamily="49" charset="0"/>
              </a:rPr>
              <a:t>diagnose</a:t>
            </a:r>
            <a:r>
              <a:rPr lang="pl-PL" dirty="0">
                <a:solidFill>
                  <a:srgbClr val="CE9178"/>
                </a:solidFill>
                <a:latin typeface="Menlo" panose="020B0609030804020204" pitchFamily="49" charset="0"/>
              </a:rPr>
              <a:t>/profile/</a:t>
            </a:r>
            <a:r>
              <a:rPr lang="pl-PL" dirty="0" err="1">
                <a:solidFill>
                  <a:srgbClr val="CE9178"/>
                </a:solidFill>
                <a:latin typeface="Menlo" panose="020B0609030804020204" pitchFamily="49" charset="0"/>
              </a:rPr>
              <a:t>handlers</a:t>
            </a:r>
            <a:r>
              <a:rPr lang="pl-PL" dirty="0">
                <a:solidFill>
                  <a:srgbClr val="CE9178"/>
                </a:solidFill>
                <a:latin typeface="Menlo" panose="020B0609030804020204" pitchFamily="49" charset="0"/>
              </a:rPr>
              <a:t>"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)</a:t>
            </a:r>
          </a:p>
          <a:p>
            <a:b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</a:b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const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pl-PL" dirty="0" err="1">
                <a:solidFill>
                  <a:srgbClr val="9CDCFE"/>
                </a:solidFill>
                <a:latin typeface="Menlo" panose="020B0609030804020204" pitchFamily="49" charset="0"/>
              </a:rPr>
              <a:t>hostPort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 = </a:t>
            </a:r>
            <a:r>
              <a:rPr lang="pl-PL" dirty="0">
                <a:solidFill>
                  <a:srgbClr val="CE9178"/>
                </a:solidFill>
                <a:latin typeface="Menlo" panose="020B0609030804020204" pitchFamily="49" charset="0"/>
              </a:rPr>
              <a:t>":8090"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b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</a:b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func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pl-PL" dirty="0" err="1">
                <a:solidFill>
                  <a:srgbClr val="DCDCAA"/>
                </a:solidFill>
                <a:latin typeface="Menlo" panose="020B0609030804020204" pitchFamily="49" charset="0"/>
              </a:rPr>
              <a:t>main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() {</a:t>
            </a:r>
          </a:p>
          <a:p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    </a:t>
            </a:r>
            <a:r>
              <a:rPr lang="pl-PL" dirty="0" err="1">
                <a:solidFill>
                  <a:srgbClr val="D4D4D4"/>
                </a:solidFill>
                <a:latin typeface="Menlo" panose="020B0609030804020204" pitchFamily="49" charset="0"/>
              </a:rPr>
              <a:t>flag.</a:t>
            </a:r>
            <a:r>
              <a:rPr lang="pl-PL" dirty="0" err="1">
                <a:solidFill>
                  <a:srgbClr val="DCDCAA"/>
                </a:solidFill>
                <a:latin typeface="Menlo" panose="020B0609030804020204" pitchFamily="49" charset="0"/>
              </a:rPr>
              <a:t>Parse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()</a:t>
            </a:r>
          </a:p>
          <a:p>
            <a:b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</a:b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    </a:t>
            </a:r>
            <a:r>
              <a:rPr lang="pl-PL" dirty="0" err="1">
                <a:solidFill>
                  <a:srgbClr val="D4D4D4"/>
                </a:solidFill>
                <a:latin typeface="Menlo" panose="020B0609030804020204" pitchFamily="49" charset="0"/>
              </a:rPr>
              <a:t>http.</a:t>
            </a:r>
            <a:r>
              <a:rPr lang="pl-PL" dirty="0" err="1">
                <a:solidFill>
                  <a:srgbClr val="DCDCAA"/>
                </a:solidFill>
                <a:latin typeface="Menlo" panose="020B0609030804020204" pitchFamily="49" charset="0"/>
              </a:rPr>
              <a:t>HandleFunc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(</a:t>
            </a:r>
            <a:r>
              <a:rPr lang="pl-PL" dirty="0">
                <a:solidFill>
                  <a:srgbClr val="CE9178"/>
                </a:solidFill>
                <a:latin typeface="Menlo" panose="020B0609030804020204" pitchFamily="49" charset="0"/>
              </a:rPr>
              <a:t>"/</a:t>
            </a:r>
            <a:r>
              <a:rPr lang="pl-PL" dirty="0" err="1">
                <a:solidFill>
                  <a:srgbClr val="CE9178"/>
                </a:solidFill>
                <a:latin typeface="Menlo" panose="020B0609030804020204" pitchFamily="49" charset="0"/>
              </a:rPr>
              <a:t>statsHello</a:t>
            </a:r>
            <a:r>
              <a:rPr lang="pl-PL" dirty="0">
                <a:solidFill>
                  <a:srgbClr val="CE9178"/>
                </a:solidFill>
                <a:latin typeface="Menlo" panose="020B0609030804020204" pitchFamily="49" charset="0"/>
              </a:rPr>
              <a:t>"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, </a:t>
            </a:r>
            <a:r>
              <a:rPr lang="pl-PL" dirty="0" err="1">
                <a:solidFill>
                  <a:srgbClr val="D4D4D4"/>
                </a:solidFill>
                <a:latin typeface="Menlo" panose="020B0609030804020204" pitchFamily="49" charset="0"/>
              </a:rPr>
              <a:t>handlers.</a:t>
            </a:r>
            <a:r>
              <a:rPr lang="pl-PL" dirty="0" err="1">
                <a:solidFill>
                  <a:srgbClr val="DCDCAA"/>
                </a:solidFill>
                <a:latin typeface="Menlo" panose="020B0609030804020204" pitchFamily="49" charset="0"/>
              </a:rPr>
              <a:t>WithStats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(</a:t>
            </a:r>
            <a:r>
              <a:rPr lang="pl-PL" dirty="0" err="1">
                <a:solidFill>
                  <a:srgbClr val="D4D4D4"/>
                </a:solidFill>
                <a:latin typeface="Menlo" panose="020B0609030804020204" pitchFamily="49" charset="0"/>
              </a:rPr>
              <a:t>handlers.Hello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))</a:t>
            </a:r>
          </a:p>
          <a:p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    </a:t>
            </a:r>
            <a:r>
              <a:rPr lang="pl-PL" dirty="0" err="1">
                <a:solidFill>
                  <a:srgbClr val="D4D4D4"/>
                </a:solidFill>
                <a:latin typeface="Menlo" panose="020B0609030804020204" pitchFamily="49" charset="0"/>
              </a:rPr>
              <a:t>http.</a:t>
            </a:r>
            <a:r>
              <a:rPr lang="pl-PL" dirty="0" err="1">
                <a:solidFill>
                  <a:srgbClr val="DCDCAA"/>
                </a:solidFill>
                <a:latin typeface="Menlo" panose="020B0609030804020204" pitchFamily="49" charset="0"/>
              </a:rPr>
              <a:t>HandleFunc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(</a:t>
            </a:r>
            <a:r>
              <a:rPr lang="pl-PL" dirty="0">
                <a:solidFill>
                  <a:srgbClr val="CE9178"/>
                </a:solidFill>
                <a:latin typeface="Menlo" panose="020B0609030804020204" pitchFamily="49" charset="0"/>
              </a:rPr>
              <a:t>"/hello"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, </a:t>
            </a:r>
            <a:r>
              <a:rPr lang="pl-PL" dirty="0" err="1">
                <a:solidFill>
                  <a:srgbClr val="D4D4D4"/>
                </a:solidFill>
                <a:latin typeface="Menlo" panose="020B0609030804020204" pitchFamily="49" charset="0"/>
              </a:rPr>
              <a:t>handlers.Hello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)</a:t>
            </a:r>
          </a:p>
          <a:p>
            <a:b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</a:b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    </a:t>
            </a:r>
            <a:r>
              <a:rPr lang="pl-PL" dirty="0" err="1">
                <a:solidFill>
                  <a:srgbClr val="D4D4D4"/>
                </a:solidFill>
                <a:latin typeface="Menlo" panose="020B0609030804020204" pitchFamily="49" charset="0"/>
              </a:rPr>
              <a:t>log.</a:t>
            </a:r>
            <a:r>
              <a:rPr lang="pl-PL" dirty="0" err="1">
                <a:solidFill>
                  <a:srgbClr val="DCDCAA"/>
                </a:solidFill>
                <a:latin typeface="Menlo" panose="020B0609030804020204" pitchFamily="49" charset="0"/>
              </a:rPr>
              <a:t>Printf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(</a:t>
            </a:r>
            <a:r>
              <a:rPr lang="pl-PL" dirty="0">
                <a:solidFill>
                  <a:srgbClr val="CE9178"/>
                </a:solidFill>
                <a:latin typeface="Menlo" panose="020B0609030804020204" pitchFamily="49" charset="0"/>
              </a:rPr>
              <a:t>"</a:t>
            </a:r>
            <a:r>
              <a:rPr lang="pl-PL" dirty="0" err="1">
                <a:solidFill>
                  <a:srgbClr val="CE9178"/>
                </a:solidFill>
                <a:latin typeface="Menlo" panose="020B0609030804020204" pitchFamily="49" charset="0"/>
              </a:rPr>
              <a:t>Starting</a:t>
            </a:r>
            <a:r>
              <a:rPr lang="pl-PL" dirty="0">
                <a:solidFill>
                  <a:srgbClr val="CE9178"/>
                </a:solidFill>
                <a:latin typeface="Menlo" panose="020B0609030804020204" pitchFamily="49" charset="0"/>
              </a:rPr>
              <a:t> HTTP </a:t>
            </a:r>
            <a:r>
              <a:rPr lang="pl-PL" dirty="0" err="1">
                <a:solidFill>
                  <a:srgbClr val="CE9178"/>
                </a:solidFill>
                <a:latin typeface="Menlo" panose="020B0609030804020204" pitchFamily="49" charset="0"/>
              </a:rPr>
              <a:t>server</a:t>
            </a:r>
            <a:r>
              <a:rPr lang="pl-PL" dirty="0">
                <a:solidFill>
                  <a:srgbClr val="CE9178"/>
                </a:solidFill>
                <a:latin typeface="Menlo" panose="020B0609030804020204" pitchFamily="49" charset="0"/>
              </a:rPr>
              <a:t> on port %s </a:t>
            </a:r>
            <a:r>
              <a:rPr lang="pl-PL" dirty="0">
                <a:solidFill>
                  <a:srgbClr val="D7BA7D"/>
                </a:solidFill>
                <a:latin typeface="Menlo" panose="020B0609030804020204" pitchFamily="49" charset="0"/>
              </a:rPr>
              <a:t>\n</a:t>
            </a:r>
            <a:r>
              <a:rPr lang="pl-PL" dirty="0">
                <a:solidFill>
                  <a:srgbClr val="CE9178"/>
                </a:solidFill>
                <a:latin typeface="Menlo" panose="020B0609030804020204" pitchFamily="49" charset="0"/>
              </a:rPr>
              <a:t>"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, </a:t>
            </a:r>
            <a:r>
              <a:rPr lang="pl-PL" dirty="0" err="1">
                <a:solidFill>
                  <a:srgbClr val="D4D4D4"/>
                </a:solidFill>
                <a:latin typeface="Menlo" panose="020B0609030804020204" pitchFamily="49" charset="0"/>
              </a:rPr>
              <a:t>hostPort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)</a:t>
            </a:r>
          </a:p>
          <a:p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    </a:t>
            </a:r>
            <a:r>
              <a:rPr lang="pl-PL" dirty="0" err="1">
                <a:solidFill>
                  <a:srgbClr val="C586C0"/>
                </a:solidFill>
                <a:latin typeface="Menlo" panose="020B0609030804020204" pitchFamily="49" charset="0"/>
              </a:rPr>
              <a:t>if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pl-PL" dirty="0" err="1">
                <a:solidFill>
                  <a:srgbClr val="9CDCFE"/>
                </a:solidFill>
                <a:latin typeface="Menlo" panose="020B0609030804020204" pitchFamily="49" charset="0"/>
              </a:rPr>
              <a:t>err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 := </a:t>
            </a:r>
            <a:r>
              <a:rPr lang="pl-PL" dirty="0" err="1">
                <a:solidFill>
                  <a:srgbClr val="D4D4D4"/>
                </a:solidFill>
                <a:latin typeface="Menlo" panose="020B0609030804020204" pitchFamily="49" charset="0"/>
              </a:rPr>
              <a:t>http.</a:t>
            </a:r>
            <a:r>
              <a:rPr lang="pl-PL" dirty="0" err="1">
                <a:solidFill>
                  <a:srgbClr val="DCDCAA"/>
                </a:solidFill>
                <a:latin typeface="Menlo" panose="020B0609030804020204" pitchFamily="49" charset="0"/>
              </a:rPr>
              <a:t>ListenAndServe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(</a:t>
            </a:r>
            <a:r>
              <a:rPr lang="pl-PL" dirty="0" err="1">
                <a:solidFill>
                  <a:srgbClr val="D4D4D4"/>
                </a:solidFill>
                <a:latin typeface="Menlo" panose="020B0609030804020204" pitchFamily="49" charset="0"/>
              </a:rPr>
              <a:t>hostPort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, </a:t>
            </a:r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nil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); </a:t>
            </a:r>
            <a:r>
              <a:rPr lang="pl-PL" dirty="0" err="1">
                <a:solidFill>
                  <a:srgbClr val="D4D4D4"/>
                </a:solidFill>
                <a:latin typeface="Menlo" panose="020B0609030804020204" pitchFamily="49" charset="0"/>
              </a:rPr>
              <a:t>err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 != </a:t>
            </a:r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nil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 {</a:t>
            </a:r>
          </a:p>
          <a:p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        </a:t>
            </a:r>
            <a:r>
              <a:rPr lang="pl-PL" dirty="0" err="1">
                <a:solidFill>
                  <a:srgbClr val="D4D4D4"/>
                </a:solidFill>
                <a:latin typeface="Menlo" panose="020B0609030804020204" pitchFamily="49" charset="0"/>
              </a:rPr>
              <a:t>log.</a:t>
            </a:r>
            <a:r>
              <a:rPr lang="pl-PL" dirty="0" err="1">
                <a:solidFill>
                  <a:srgbClr val="DCDCAA"/>
                </a:solidFill>
                <a:latin typeface="Menlo" panose="020B0609030804020204" pitchFamily="49" charset="0"/>
              </a:rPr>
              <a:t>Fatalf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(</a:t>
            </a:r>
            <a:r>
              <a:rPr lang="pl-PL" dirty="0">
                <a:solidFill>
                  <a:srgbClr val="CE9178"/>
                </a:solidFill>
                <a:latin typeface="Menlo" panose="020B0609030804020204" pitchFamily="49" charset="0"/>
              </a:rPr>
              <a:t>"HTTP </a:t>
            </a:r>
            <a:r>
              <a:rPr lang="pl-PL" dirty="0" err="1">
                <a:solidFill>
                  <a:srgbClr val="CE9178"/>
                </a:solidFill>
                <a:latin typeface="Menlo" panose="020B0609030804020204" pitchFamily="49" charset="0"/>
              </a:rPr>
              <a:t>server</a:t>
            </a:r>
            <a:r>
              <a:rPr lang="pl-PL" dirty="0">
                <a:solidFill>
                  <a:srgbClr val="CE9178"/>
                </a:solidFill>
                <a:latin typeface="Menlo" panose="020B0609030804020204" pitchFamily="49" charset="0"/>
              </a:rPr>
              <a:t> </a:t>
            </a:r>
            <a:r>
              <a:rPr lang="pl-PL" dirty="0" err="1">
                <a:solidFill>
                  <a:srgbClr val="CE9178"/>
                </a:solidFill>
                <a:latin typeface="Menlo" panose="020B0609030804020204" pitchFamily="49" charset="0"/>
              </a:rPr>
              <a:t>failed</a:t>
            </a:r>
            <a:r>
              <a:rPr lang="pl-PL" dirty="0">
                <a:solidFill>
                  <a:srgbClr val="CE9178"/>
                </a:solidFill>
                <a:latin typeface="Menlo" panose="020B0609030804020204" pitchFamily="49" charset="0"/>
              </a:rPr>
              <a:t>: %v"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, </a:t>
            </a:r>
            <a:r>
              <a:rPr lang="pl-PL" dirty="0" err="1">
                <a:solidFill>
                  <a:srgbClr val="D4D4D4"/>
                </a:solidFill>
                <a:latin typeface="Menlo" panose="020B0609030804020204" pitchFamily="49" charset="0"/>
              </a:rPr>
              <a:t>err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)</a:t>
            </a:r>
          </a:p>
          <a:p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    }</a:t>
            </a:r>
          </a:p>
          <a:p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}</a:t>
            </a:r>
          </a:p>
        </p:txBody>
      </p:sp>
      <p:sp>
        <p:nvSpPr>
          <p:cNvPr id="3" name="Left Arrow 2">
            <a:extLst>
              <a:ext uri="{FF2B5EF4-FFF2-40B4-BE49-F238E27FC236}">
                <a16:creationId xmlns:a16="http://schemas.microsoft.com/office/drawing/2014/main" id="{27484711-1953-0D46-AFDA-F6C759149FBC}"/>
              </a:ext>
            </a:extLst>
          </p:cNvPr>
          <p:cNvSpPr/>
          <p:nvPr/>
        </p:nvSpPr>
        <p:spPr>
          <a:xfrm>
            <a:off x="4319081" y="1406046"/>
            <a:ext cx="2393004" cy="657396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7561732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705040-D846-7D44-BBA1-762CAF23B8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80459"/>
            <a:ext cx="10515600" cy="1325563"/>
          </a:xfrm>
        </p:spPr>
        <p:txBody>
          <a:bodyPr/>
          <a:lstStyle/>
          <a:p>
            <a:pPr algn="ctr"/>
            <a:r>
              <a:rPr lang="pl-PL" dirty="0" err="1">
                <a:solidFill>
                  <a:srgbClr val="FFFFFF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trace</a:t>
            </a:r>
            <a:r>
              <a:rPr lang="pl-PL" dirty="0">
                <a:solidFill>
                  <a:srgbClr val="FFFFFF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 - 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import</a:t>
            </a:r>
            <a:endParaRPr lang="pl-PL" dirty="0">
              <a:latin typeface="Roboto Medium" panose="02000000000000000000" pitchFamily="2" charset="0"/>
              <a:ea typeface="Roboto Medium" panose="02000000000000000000" pitchFamily="2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1D64217-7124-E048-8D38-F1F8E03D208E}"/>
              </a:ext>
            </a:extLst>
          </p:cNvPr>
          <p:cNvSpPr txBox="1"/>
          <p:nvPr/>
        </p:nvSpPr>
        <p:spPr>
          <a:xfrm>
            <a:off x="838200" y="2277696"/>
            <a:ext cx="105156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To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fetch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trace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 from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running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app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: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E587385-C0C6-664A-8F73-91740643A4B9}"/>
              </a:ext>
            </a:extLst>
          </p:cNvPr>
          <p:cNvSpPr txBox="1"/>
          <p:nvPr/>
        </p:nvSpPr>
        <p:spPr>
          <a:xfrm>
            <a:off x="838200" y="2866231"/>
            <a:ext cx="10515600" cy="830997"/>
          </a:xfrm>
          <a:prstGeom prst="rect">
            <a:avLst/>
          </a:prstGeom>
          <a:solidFill>
            <a:srgbClr val="424242"/>
          </a:solidFill>
        </p:spPr>
        <p:txBody>
          <a:bodyPr wrap="square" rtlCol="0">
            <a:spAutoFit/>
          </a:bodyPr>
          <a:lstStyle/>
          <a:p>
            <a:r>
              <a:rPr lang="pl-PL" sz="2400" dirty="0">
                <a:solidFill>
                  <a:srgbClr val="00B05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$ </a:t>
            </a:r>
            <a:r>
              <a:rPr lang="pl-PL" sz="2400" dirty="0" err="1">
                <a:solidFill>
                  <a:srgbClr val="00B05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wget</a:t>
            </a:r>
            <a:r>
              <a:rPr lang="pl-PL" sz="2400" dirty="0">
                <a:solidFill>
                  <a:srgbClr val="00B05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http://localhost:8090/</a:t>
            </a:r>
            <a:r>
              <a:rPr lang="pl-PL" sz="2400" dirty="0" err="1">
                <a:solidFill>
                  <a:srgbClr val="00B05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debug</a:t>
            </a:r>
            <a:r>
              <a:rPr lang="pl-PL" sz="2400" dirty="0">
                <a:solidFill>
                  <a:srgbClr val="00B05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/</a:t>
            </a:r>
            <a:r>
              <a:rPr lang="pl-PL" sz="2400" dirty="0" err="1">
                <a:solidFill>
                  <a:srgbClr val="00B05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pprof</a:t>
            </a:r>
            <a:r>
              <a:rPr lang="pl-PL" sz="2400" dirty="0">
                <a:solidFill>
                  <a:srgbClr val="00B05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/</a:t>
            </a:r>
            <a:r>
              <a:rPr lang="pl-PL" sz="2400" dirty="0" err="1">
                <a:solidFill>
                  <a:srgbClr val="00B05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trace?seconds</a:t>
            </a:r>
            <a:r>
              <a:rPr lang="pl-PL" sz="2400" dirty="0">
                <a:solidFill>
                  <a:srgbClr val="00B05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=5 -O 1.trace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721A05EF-CBA1-FC40-9CF5-53C0A3196DBB}"/>
              </a:ext>
            </a:extLst>
          </p:cNvPr>
          <p:cNvSpPr txBox="1"/>
          <p:nvPr/>
        </p:nvSpPr>
        <p:spPr>
          <a:xfrm>
            <a:off x="838200" y="4100196"/>
            <a:ext cx="105156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To open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trace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tool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 – web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based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only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: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9DC04A97-C374-F746-B383-5EB3AAF92FAA}"/>
              </a:ext>
            </a:extLst>
          </p:cNvPr>
          <p:cNvSpPr txBox="1"/>
          <p:nvPr/>
        </p:nvSpPr>
        <p:spPr>
          <a:xfrm>
            <a:off x="838200" y="4688731"/>
            <a:ext cx="10515600" cy="461665"/>
          </a:xfrm>
          <a:prstGeom prst="rect">
            <a:avLst/>
          </a:prstGeom>
          <a:solidFill>
            <a:srgbClr val="424242"/>
          </a:solidFill>
        </p:spPr>
        <p:txBody>
          <a:bodyPr wrap="square" rtlCol="0">
            <a:spAutoFit/>
          </a:bodyPr>
          <a:lstStyle/>
          <a:p>
            <a:r>
              <a:rPr lang="pl-PL" sz="2400" dirty="0">
                <a:solidFill>
                  <a:srgbClr val="00B05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$ go </a:t>
            </a:r>
            <a:r>
              <a:rPr lang="pl-PL" sz="2400" dirty="0" err="1">
                <a:solidFill>
                  <a:srgbClr val="00B05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tool</a:t>
            </a:r>
            <a:r>
              <a:rPr lang="pl-PL" sz="2400" dirty="0">
                <a:solidFill>
                  <a:srgbClr val="00B05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</a:t>
            </a:r>
            <a:r>
              <a:rPr lang="pl-PL" sz="2400" dirty="0" err="1">
                <a:solidFill>
                  <a:srgbClr val="00B05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trace</a:t>
            </a:r>
            <a:r>
              <a:rPr lang="pl-PL" sz="2400" dirty="0">
                <a:solidFill>
                  <a:srgbClr val="00B05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1.trace</a:t>
            </a:r>
          </a:p>
        </p:txBody>
      </p:sp>
    </p:spTree>
    <p:extLst>
      <p:ext uri="{BB962C8B-B14F-4D97-AF65-F5344CB8AC3E}">
        <p14:creationId xmlns:p14="http://schemas.microsoft.com/office/powerpoint/2010/main" val="30966697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10" grpId="0" animBg="1"/>
      <p:bldP spid="17" grpId="0"/>
      <p:bldP spid="18" grpId="0" animBg="1"/>
    </p:bld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A27E096E-6AD2-1E48-BA66-D20954C53B8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 t="15730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FB55E30-27AE-5A48-8C08-DED19B25952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2"/>
            <a:ext cx="9144000" cy="2900518"/>
          </a:xfrm>
        </p:spPr>
        <p:txBody>
          <a:bodyPr>
            <a:normAutofit/>
          </a:bodyPr>
          <a:lstStyle/>
          <a:p>
            <a:r>
              <a:rPr lang="pl-PL" dirty="0" err="1">
                <a:solidFill>
                  <a:srgbClr val="FFFFFF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Tracing</a:t>
            </a:r>
            <a:r>
              <a:rPr lang="pl-PL" dirty="0">
                <a:solidFill>
                  <a:srgbClr val="FFFFFF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 – manual </a:t>
            </a:r>
            <a:r>
              <a:rPr lang="pl-PL" dirty="0" err="1">
                <a:solidFill>
                  <a:srgbClr val="FFFFFF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way</a:t>
            </a:r>
            <a:endParaRPr lang="pl-PL" dirty="0">
              <a:solidFill>
                <a:srgbClr val="FFFFFF"/>
              </a:solidFill>
              <a:latin typeface="Roboto Medium" panose="02000000000000000000" pitchFamily="2" charset="0"/>
              <a:ea typeface="Roboto Medium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18798274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705040-D846-7D44-BBA1-762CAF23B8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8573"/>
            <a:ext cx="10515600" cy="1055609"/>
          </a:xfrm>
        </p:spPr>
        <p:txBody>
          <a:bodyPr>
            <a:normAutofit/>
          </a:bodyPr>
          <a:lstStyle/>
          <a:p>
            <a:pPr algn="ctr"/>
            <a:r>
              <a:rPr lang="pl-PL" dirty="0" err="1">
                <a:solidFill>
                  <a:srgbClr val="FFFFFF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trace</a:t>
            </a:r>
            <a:r>
              <a:rPr lang="pl-PL" dirty="0">
                <a:solidFill>
                  <a:srgbClr val="FFFFFF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 – 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manual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way</a:t>
            </a:r>
            <a:endParaRPr lang="pl-PL" dirty="0">
              <a:latin typeface="Roboto Medium" panose="02000000000000000000" pitchFamily="2" charset="0"/>
              <a:ea typeface="Roboto Medium" panose="02000000000000000000" pitchFamily="2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9FDCD33D-6CCA-BA41-A45A-5F0F6AC63DB0}"/>
              </a:ext>
            </a:extLst>
          </p:cNvPr>
          <p:cNvSpPr txBox="1"/>
          <p:nvPr/>
        </p:nvSpPr>
        <p:spPr>
          <a:xfrm>
            <a:off x="838200" y="1029778"/>
            <a:ext cx="10515600" cy="5262979"/>
          </a:xfrm>
          <a:prstGeom prst="rect">
            <a:avLst/>
          </a:prstGeom>
          <a:solidFill>
            <a:srgbClr val="424242"/>
          </a:solidFill>
        </p:spPr>
        <p:txBody>
          <a:bodyPr wrap="square" rtlCol="0">
            <a:spAutoFit/>
          </a:bodyPr>
          <a:lstStyle/>
          <a:p>
            <a:r>
              <a:rPr lang="pl-PL" sz="1600" dirty="0">
                <a:solidFill>
                  <a:srgbClr val="569CD6"/>
                </a:solidFill>
                <a:latin typeface="Menlo" panose="020B0609030804020204" pitchFamily="49" charset="0"/>
              </a:rPr>
              <a:t>import</a:t>
            </a:r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 (</a:t>
            </a:r>
          </a:p>
          <a:p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    </a:t>
            </a:r>
            <a:r>
              <a:rPr lang="pl-PL" sz="1600" dirty="0">
                <a:solidFill>
                  <a:srgbClr val="CE9178"/>
                </a:solidFill>
                <a:latin typeface="Menlo" panose="020B0609030804020204" pitchFamily="49" charset="0"/>
              </a:rPr>
              <a:t>"</a:t>
            </a:r>
            <a:r>
              <a:rPr lang="pl-PL" sz="1600" dirty="0" err="1">
                <a:solidFill>
                  <a:srgbClr val="CE9178"/>
                </a:solidFill>
                <a:latin typeface="Menlo" panose="020B0609030804020204" pitchFamily="49" charset="0"/>
              </a:rPr>
              <a:t>fmt</a:t>
            </a:r>
            <a:r>
              <a:rPr lang="pl-PL" sz="1600" dirty="0">
                <a:solidFill>
                  <a:srgbClr val="CE9178"/>
                </a:solidFill>
                <a:latin typeface="Menlo" panose="020B0609030804020204" pitchFamily="49" charset="0"/>
              </a:rPr>
              <a:t>"</a:t>
            </a:r>
            <a:endParaRPr lang="pl-PL" sz="1600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    </a:t>
            </a:r>
            <a:r>
              <a:rPr lang="pl-PL" sz="1600" dirty="0">
                <a:solidFill>
                  <a:srgbClr val="CE9178"/>
                </a:solidFill>
                <a:latin typeface="Menlo" panose="020B0609030804020204" pitchFamily="49" charset="0"/>
              </a:rPr>
              <a:t>"log"</a:t>
            </a:r>
            <a:endParaRPr lang="pl-PL" sz="1600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    </a:t>
            </a:r>
            <a:r>
              <a:rPr lang="pl-PL" sz="1600" dirty="0">
                <a:solidFill>
                  <a:srgbClr val="CE9178"/>
                </a:solidFill>
                <a:latin typeface="Menlo" panose="020B0609030804020204" pitchFamily="49" charset="0"/>
              </a:rPr>
              <a:t>"os"</a:t>
            </a:r>
            <a:endParaRPr lang="pl-PL" sz="1600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    </a:t>
            </a:r>
            <a:r>
              <a:rPr lang="pl-PL" sz="1600" dirty="0">
                <a:solidFill>
                  <a:srgbClr val="CE9178"/>
                </a:solidFill>
                <a:latin typeface="Menlo" panose="020B0609030804020204" pitchFamily="49" charset="0"/>
              </a:rPr>
              <a:t>"</a:t>
            </a:r>
            <a:r>
              <a:rPr lang="pl-PL" sz="1600" dirty="0" err="1">
                <a:solidFill>
                  <a:srgbClr val="CE9178"/>
                </a:solidFill>
                <a:latin typeface="Menlo" panose="020B0609030804020204" pitchFamily="49" charset="0"/>
              </a:rPr>
              <a:t>runtime</a:t>
            </a:r>
            <a:r>
              <a:rPr lang="pl-PL" sz="1600" dirty="0">
                <a:solidFill>
                  <a:srgbClr val="CE9178"/>
                </a:solidFill>
                <a:latin typeface="Menlo" panose="020B0609030804020204" pitchFamily="49" charset="0"/>
              </a:rPr>
              <a:t>/</a:t>
            </a:r>
            <a:r>
              <a:rPr lang="pl-PL" sz="1600" dirty="0" err="1">
                <a:solidFill>
                  <a:srgbClr val="CE9178"/>
                </a:solidFill>
                <a:latin typeface="Menlo" panose="020B0609030804020204" pitchFamily="49" charset="0"/>
              </a:rPr>
              <a:t>trace</a:t>
            </a:r>
            <a:r>
              <a:rPr lang="pl-PL" sz="1600" dirty="0">
                <a:solidFill>
                  <a:srgbClr val="CE9178"/>
                </a:solidFill>
                <a:latin typeface="Menlo" panose="020B0609030804020204" pitchFamily="49" charset="0"/>
              </a:rPr>
              <a:t>"</a:t>
            </a:r>
            <a:endParaRPr lang="pl-PL" sz="1600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)</a:t>
            </a:r>
          </a:p>
          <a:p>
            <a:b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</a:br>
            <a:r>
              <a:rPr lang="pl-PL" sz="1600" dirty="0">
                <a:solidFill>
                  <a:srgbClr val="6A9955"/>
                </a:solidFill>
                <a:latin typeface="Menlo" panose="020B0609030804020204" pitchFamily="49" charset="0"/>
              </a:rPr>
              <a:t>// The </a:t>
            </a:r>
            <a:r>
              <a:rPr lang="pl-PL" sz="1600" dirty="0" err="1">
                <a:solidFill>
                  <a:srgbClr val="6A9955"/>
                </a:solidFill>
                <a:latin typeface="Menlo" panose="020B0609030804020204" pitchFamily="49" charset="0"/>
              </a:rPr>
              <a:t>trace</a:t>
            </a:r>
            <a:r>
              <a:rPr lang="pl-PL" sz="1600" dirty="0">
                <a:solidFill>
                  <a:srgbClr val="6A9955"/>
                </a:solidFill>
                <a:latin typeface="Menlo" panose="020B0609030804020204" pitchFamily="49" charset="0"/>
              </a:rPr>
              <a:t> </a:t>
            </a:r>
            <a:r>
              <a:rPr lang="pl-PL" sz="1600" dirty="0" err="1">
                <a:solidFill>
                  <a:srgbClr val="6A9955"/>
                </a:solidFill>
                <a:latin typeface="Menlo" panose="020B0609030804020204" pitchFamily="49" charset="0"/>
              </a:rPr>
              <a:t>output</a:t>
            </a:r>
            <a:r>
              <a:rPr lang="pl-PL" sz="1600" dirty="0">
                <a:solidFill>
                  <a:srgbClr val="6A9955"/>
                </a:solidFill>
                <a:latin typeface="Menlo" panose="020B0609030804020204" pitchFamily="49" charset="0"/>
              </a:rPr>
              <a:t> </a:t>
            </a:r>
            <a:r>
              <a:rPr lang="pl-PL" sz="1600" dirty="0" err="1">
                <a:solidFill>
                  <a:srgbClr val="6A9955"/>
                </a:solidFill>
                <a:latin typeface="Menlo" panose="020B0609030804020204" pitchFamily="49" charset="0"/>
              </a:rPr>
              <a:t>will</a:t>
            </a:r>
            <a:r>
              <a:rPr lang="pl-PL" sz="1600" dirty="0">
                <a:solidFill>
                  <a:srgbClr val="6A9955"/>
                </a:solidFill>
                <a:latin typeface="Menlo" panose="020B0609030804020204" pitchFamily="49" charset="0"/>
              </a:rPr>
              <a:t> be </a:t>
            </a:r>
            <a:r>
              <a:rPr lang="pl-PL" sz="1600" dirty="0" err="1">
                <a:solidFill>
                  <a:srgbClr val="6A9955"/>
                </a:solidFill>
                <a:latin typeface="Menlo" panose="020B0609030804020204" pitchFamily="49" charset="0"/>
              </a:rPr>
              <a:t>written</a:t>
            </a:r>
            <a:r>
              <a:rPr lang="pl-PL" sz="1600" dirty="0">
                <a:solidFill>
                  <a:srgbClr val="6A9955"/>
                </a:solidFill>
                <a:latin typeface="Menlo" panose="020B0609030804020204" pitchFamily="49" charset="0"/>
              </a:rPr>
              <a:t> to the file </a:t>
            </a:r>
            <a:r>
              <a:rPr lang="pl-PL" sz="1600" dirty="0" err="1">
                <a:solidFill>
                  <a:srgbClr val="6A9955"/>
                </a:solidFill>
                <a:latin typeface="Menlo" panose="020B0609030804020204" pitchFamily="49" charset="0"/>
              </a:rPr>
              <a:t>trace.out</a:t>
            </a:r>
            <a:endParaRPr lang="pl-PL" sz="1600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sz="1600" dirty="0" err="1">
                <a:solidFill>
                  <a:srgbClr val="569CD6"/>
                </a:solidFill>
                <a:latin typeface="Menlo" panose="020B0609030804020204" pitchFamily="49" charset="0"/>
              </a:rPr>
              <a:t>func</a:t>
            </a:r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pl-PL" sz="1600" dirty="0" err="1">
                <a:solidFill>
                  <a:srgbClr val="DCDCAA"/>
                </a:solidFill>
                <a:latin typeface="Menlo" panose="020B0609030804020204" pitchFamily="49" charset="0"/>
              </a:rPr>
              <a:t>main</a:t>
            </a:r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() {</a:t>
            </a:r>
          </a:p>
          <a:p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    </a:t>
            </a:r>
            <a:r>
              <a:rPr lang="pl-PL" sz="1600" dirty="0">
                <a:solidFill>
                  <a:srgbClr val="9CDCFE"/>
                </a:solidFill>
                <a:latin typeface="Menlo" panose="020B0609030804020204" pitchFamily="49" charset="0"/>
              </a:rPr>
              <a:t>f</a:t>
            </a:r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, </a:t>
            </a:r>
            <a:r>
              <a:rPr lang="pl-PL" sz="1600" dirty="0">
                <a:solidFill>
                  <a:srgbClr val="9CDCFE"/>
                </a:solidFill>
                <a:latin typeface="Menlo" panose="020B0609030804020204" pitchFamily="49" charset="0"/>
              </a:rPr>
              <a:t>_</a:t>
            </a:r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 := </a:t>
            </a:r>
            <a:r>
              <a:rPr lang="pl-PL" sz="1600" dirty="0" err="1">
                <a:solidFill>
                  <a:srgbClr val="D4D4D4"/>
                </a:solidFill>
                <a:latin typeface="Menlo" panose="020B0609030804020204" pitchFamily="49" charset="0"/>
              </a:rPr>
              <a:t>os.</a:t>
            </a:r>
            <a:r>
              <a:rPr lang="pl-PL" sz="1600" dirty="0" err="1">
                <a:solidFill>
                  <a:srgbClr val="DCDCAA"/>
                </a:solidFill>
                <a:latin typeface="Menlo" panose="020B0609030804020204" pitchFamily="49" charset="0"/>
              </a:rPr>
              <a:t>Create</a:t>
            </a:r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(</a:t>
            </a:r>
            <a:r>
              <a:rPr lang="pl-PL" sz="1600" dirty="0">
                <a:solidFill>
                  <a:srgbClr val="CE9178"/>
                </a:solidFill>
                <a:latin typeface="Menlo" panose="020B0609030804020204" pitchFamily="49" charset="0"/>
              </a:rPr>
              <a:t>"</a:t>
            </a:r>
            <a:r>
              <a:rPr lang="pl-PL" sz="1600" dirty="0" err="1">
                <a:solidFill>
                  <a:srgbClr val="CE9178"/>
                </a:solidFill>
                <a:latin typeface="Menlo" panose="020B0609030804020204" pitchFamily="49" charset="0"/>
              </a:rPr>
              <a:t>trace.out</a:t>
            </a:r>
            <a:r>
              <a:rPr lang="pl-PL" sz="1600" dirty="0">
                <a:solidFill>
                  <a:srgbClr val="CE9178"/>
                </a:solidFill>
                <a:latin typeface="Menlo" panose="020B0609030804020204" pitchFamily="49" charset="0"/>
              </a:rPr>
              <a:t>"</a:t>
            </a:r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)</a:t>
            </a:r>
          </a:p>
          <a:p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    </a:t>
            </a:r>
            <a:r>
              <a:rPr lang="pl-PL" sz="1600" dirty="0" err="1">
                <a:solidFill>
                  <a:srgbClr val="C586C0"/>
                </a:solidFill>
                <a:latin typeface="Menlo" panose="020B0609030804020204" pitchFamily="49" charset="0"/>
              </a:rPr>
              <a:t>defer</a:t>
            </a:r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pl-PL" sz="1600" dirty="0" err="1">
                <a:solidFill>
                  <a:srgbClr val="D4D4D4"/>
                </a:solidFill>
                <a:latin typeface="Menlo" panose="020B0609030804020204" pitchFamily="49" charset="0"/>
              </a:rPr>
              <a:t>f.</a:t>
            </a:r>
            <a:r>
              <a:rPr lang="pl-PL" sz="1600" dirty="0" err="1">
                <a:solidFill>
                  <a:srgbClr val="DCDCAA"/>
                </a:solidFill>
                <a:latin typeface="Menlo" panose="020B0609030804020204" pitchFamily="49" charset="0"/>
              </a:rPr>
              <a:t>Close</a:t>
            </a:r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()</a:t>
            </a:r>
          </a:p>
          <a:p>
            <a:b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</a:br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    </a:t>
            </a:r>
            <a:r>
              <a:rPr lang="pl-PL" sz="1600" dirty="0" err="1">
                <a:solidFill>
                  <a:srgbClr val="D4D4D4"/>
                </a:solidFill>
                <a:latin typeface="Menlo" panose="020B0609030804020204" pitchFamily="49" charset="0"/>
              </a:rPr>
              <a:t>trace.</a:t>
            </a:r>
            <a:r>
              <a:rPr lang="pl-PL" sz="1600" dirty="0" err="1">
                <a:solidFill>
                  <a:srgbClr val="DCDCAA"/>
                </a:solidFill>
                <a:latin typeface="Menlo" panose="020B0609030804020204" pitchFamily="49" charset="0"/>
              </a:rPr>
              <a:t>Start</a:t>
            </a:r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(f)</a:t>
            </a:r>
          </a:p>
          <a:p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    </a:t>
            </a:r>
            <a:r>
              <a:rPr lang="pl-PL" sz="1600" dirty="0" err="1">
                <a:solidFill>
                  <a:srgbClr val="C586C0"/>
                </a:solidFill>
                <a:latin typeface="Menlo" panose="020B0609030804020204" pitchFamily="49" charset="0"/>
              </a:rPr>
              <a:t>defer</a:t>
            </a:r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pl-PL" sz="1600" dirty="0" err="1">
                <a:solidFill>
                  <a:srgbClr val="D4D4D4"/>
                </a:solidFill>
                <a:latin typeface="Menlo" panose="020B0609030804020204" pitchFamily="49" charset="0"/>
              </a:rPr>
              <a:t>trace.</a:t>
            </a:r>
            <a:r>
              <a:rPr lang="pl-PL" sz="1600" dirty="0" err="1">
                <a:solidFill>
                  <a:srgbClr val="DCDCAA"/>
                </a:solidFill>
                <a:latin typeface="Menlo" panose="020B0609030804020204" pitchFamily="49" charset="0"/>
              </a:rPr>
              <a:t>Stop</a:t>
            </a:r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()</a:t>
            </a:r>
          </a:p>
          <a:p>
            <a:b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</a:br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    </a:t>
            </a:r>
            <a:r>
              <a:rPr lang="pl-PL" sz="1600" dirty="0" err="1">
                <a:solidFill>
                  <a:srgbClr val="DCDCAA"/>
                </a:solidFill>
                <a:latin typeface="Menlo" panose="020B0609030804020204" pitchFamily="49" charset="0"/>
              </a:rPr>
              <a:t>tracedFunc</a:t>
            </a:r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()</a:t>
            </a:r>
          </a:p>
          <a:p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}</a:t>
            </a:r>
          </a:p>
          <a:p>
            <a:b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</a:br>
            <a:r>
              <a:rPr lang="pl-PL" sz="1600" dirty="0" err="1">
                <a:solidFill>
                  <a:srgbClr val="569CD6"/>
                </a:solidFill>
                <a:latin typeface="Menlo" panose="020B0609030804020204" pitchFamily="49" charset="0"/>
              </a:rPr>
              <a:t>func</a:t>
            </a:r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pl-PL" sz="1600" dirty="0" err="1">
                <a:solidFill>
                  <a:srgbClr val="DCDCAA"/>
                </a:solidFill>
                <a:latin typeface="Menlo" panose="020B0609030804020204" pitchFamily="49" charset="0"/>
              </a:rPr>
              <a:t>tracedFunc</a:t>
            </a:r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() {</a:t>
            </a:r>
          </a:p>
          <a:p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    </a:t>
            </a:r>
            <a:r>
              <a:rPr lang="pl-PL" sz="1600" dirty="0" err="1">
                <a:solidFill>
                  <a:srgbClr val="D4D4D4"/>
                </a:solidFill>
                <a:latin typeface="Menlo" panose="020B0609030804020204" pitchFamily="49" charset="0"/>
              </a:rPr>
              <a:t>fmt.</a:t>
            </a:r>
            <a:r>
              <a:rPr lang="pl-PL" sz="1600" dirty="0" err="1">
                <a:solidFill>
                  <a:srgbClr val="DCDCAA"/>
                </a:solidFill>
                <a:latin typeface="Menlo" panose="020B0609030804020204" pitchFamily="49" charset="0"/>
              </a:rPr>
              <a:t>Printf</a:t>
            </a:r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(</a:t>
            </a:r>
            <a:r>
              <a:rPr lang="pl-PL" sz="1600" dirty="0">
                <a:solidFill>
                  <a:srgbClr val="CE9178"/>
                </a:solidFill>
                <a:latin typeface="Menlo" panose="020B0609030804020204" pitchFamily="49" charset="0"/>
              </a:rPr>
              <a:t>"</a:t>
            </a:r>
            <a:r>
              <a:rPr lang="pl-PL" sz="1600" dirty="0" err="1">
                <a:solidFill>
                  <a:srgbClr val="CE9178"/>
                </a:solidFill>
                <a:latin typeface="Menlo" panose="020B0609030804020204" pitchFamily="49" charset="0"/>
              </a:rPr>
              <a:t>this</a:t>
            </a:r>
            <a:r>
              <a:rPr lang="pl-PL" sz="1600" dirty="0">
                <a:solidFill>
                  <a:srgbClr val="CE9178"/>
                </a:solidFill>
                <a:latin typeface="Menlo" panose="020B0609030804020204" pitchFamily="49" charset="0"/>
              </a:rPr>
              <a:t> </a:t>
            </a:r>
            <a:r>
              <a:rPr lang="pl-PL" sz="1600" dirty="0" err="1">
                <a:solidFill>
                  <a:srgbClr val="CE9178"/>
                </a:solidFill>
                <a:latin typeface="Menlo" panose="020B0609030804020204" pitchFamily="49" charset="0"/>
              </a:rPr>
              <a:t>function</a:t>
            </a:r>
            <a:r>
              <a:rPr lang="pl-PL" sz="1600" dirty="0">
                <a:solidFill>
                  <a:srgbClr val="CE9178"/>
                </a:solidFill>
                <a:latin typeface="Menlo" panose="020B0609030804020204" pitchFamily="49" charset="0"/>
              </a:rPr>
              <a:t> </a:t>
            </a:r>
            <a:r>
              <a:rPr lang="pl-PL" sz="1600" dirty="0" err="1">
                <a:solidFill>
                  <a:srgbClr val="CE9178"/>
                </a:solidFill>
                <a:latin typeface="Menlo" panose="020B0609030804020204" pitchFamily="49" charset="0"/>
              </a:rPr>
              <a:t>will</a:t>
            </a:r>
            <a:r>
              <a:rPr lang="pl-PL" sz="1600" dirty="0">
                <a:solidFill>
                  <a:srgbClr val="CE9178"/>
                </a:solidFill>
                <a:latin typeface="Menlo" panose="020B0609030804020204" pitchFamily="49" charset="0"/>
              </a:rPr>
              <a:t> be </a:t>
            </a:r>
            <a:r>
              <a:rPr lang="pl-PL" sz="1600" dirty="0" err="1">
                <a:solidFill>
                  <a:srgbClr val="CE9178"/>
                </a:solidFill>
                <a:latin typeface="Menlo" panose="020B0609030804020204" pitchFamily="49" charset="0"/>
              </a:rPr>
              <a:t>traced</a:t>
            </a:r>
            <a:r>
              <a:rPr lang="pl-PL" sz="1600" dirty="0">
                <a:solidFill>
                  <a:srgbClr val="D7BA7D"/>
                </a:solidFill>
                <a:latin typeface="Menlo" panose="020B0609030804020204" pitchFamily="49" charset="0"/>
              </a:rPr>
              <a:t>\n</a:t>
            </a:r>
            <a:r>
              <a:rPr lang="pl-PL" sz="1600" dirty="0">
                <a:solidFill>
                  <a:srgbClr val="CE9178"/>
                </a:solidFill>
                <a:latin typeface="Menlo" panose="020B0609030804020204" pitchFamily="49" charset="0"/>
              </a:rPr>
              <a:t>"</a:t>
            </a:r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)</a:t>
            </a:r>
          </a:p>
          <a:p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43162345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705040-D846-7D44-BBA1-762CAF23B8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l-PL" dirty="0">
                <a:latin typeface="Roboto Medium" panose="02000000000000000000" pitchFamily="2" charset="0"/>
                <a:ea typeface="Roboto Medium" panose="02000000000000000000" pitchFamily="2" charset="0"/>
              </a:rPr>
              <a:t>Debugging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DF3E2F-0936-654D-8024-77EA7FFE00E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490281"/>
            <a:ext cx="10515600" cy="3686682"/>
          </a:xfrm>
        </p:spPr>
        <p:txBody>
          <a:bodyPr/>
          <a:lstStyle/>
          <a:p>
            <a:pPr marL="0" indent="0" algn="ctr">
              <a:buNone/>
            </a:pPr>
            <a:r>
              <a:rPr lang="pl-PL" sz="3600" dirty="0">
                <a:latin typeface="Roboto" panose="02000000000000000000" pitchFamily="2" charset="0"/>
                <a:ea typeface="Roboto" panose="02000000000000000000" pitchFamily="2" charset="0"/>
              </a:rPr>
              <a:t>Debugging </a:t>
            </a:r>
            <a:r>
              <a:rPr lang="pl-PL" sz="3600" dirty="0" err="1">
                <a:latin typeface="Roboto" panose="02000000000000000000" pitchFamily="2" charset="0"/>
                <a:ea typeface="Roboto" panose="02000000000000000000" pitchFamily="2" charset="0"/>
              </a:rPr>
              <a:t>allows</a:t>
            </a:r>
            <a:r>
              <a:rPr lang="pl-PL" sz="36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3600" dirty="0" err="1">
                <a:latin typeface="Roboto" panose="02000000000000000000" pitchFamily="2" charset="0"/>
                <a:ea typeface="Roboto" panose="02000000000000000000" pitchFamily="2" charset="0"/>
              </a:rPr>
              <a:t>us</a:t>
            </a:r>
            <a:r>
              <a:rPr lang="pl-PL" sz="3600" dirty="0">
                <a:latin typeface="Roboto" panose="02000000000000000000" pitchFamily="2" charset="0"/>
                <a:ea typeface="Roboto" panose="02000000000000000000" pitchFamily="2" charset="0"/>
              </a:rPr>
              <a:t> to </a:t>
            </a:r>
            <a:r>
              <a:rPr lang="pl-PL" sz="3600" dirty="0" err="1">
                <a:latin typeface="Roboto" panose="02000000000000000000" pitchFamily="2" charset="0"/>
                <a:ea typeface="Roboto" panose="02000000000000000000" pitchFamily="2" charset="0"/>
              </a:rPr>
              <a:t>pause</a:t>
            </a:r>
            <a:r>
              <a:rPr lang="pl-PL" sz="3600" dirty="0">
                <a:latin typeface="Roboto" panose="02000000000000000000" pitchFamily="2" charset="0"/>
                <a:ea typeface="Roboto" panose="02000000000000000000" pitchFamily="2" charset="0"/>
              </a:rPr>
              <a:t> a Go program and </a:t>
            </a:r>
            <a:r>
              <a:rPr lang="pl-PL" sz="3600" dirty="0" err="1">
                <a:latin typeface="Roboto" panose="02000000000000000000" pitchFamily="2" charset="0"/>
                <a:ea typeface="Roboto" panose="02000000000000000000" pitchFamily="2" charset="0"/>
              </a:rPr>
              <a:t>examine</a:t>
            </a:r>
            <a:r>
              <a:rPr lang="pl-PL" sz="36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3600" dirty="0" err="1">
                <a:latin typeface="Roboto" panose="02000000000000000000" pitchFamily="2" charset="0"/>
                <a:ea typeface="Roboto" panose="02000000000000000000" pitchFamily="2" charset="0"/>
              </a:rPr>
              <a:t>its</a:t>
            </a:r>
            <a:r>
              <a:rPr lang="pl-PL" sz="36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3600" dirty="0" err="1">
                <a:latin typeface="Roboto" panose="02000000000000000000" pitchFamily="2" charset="0"/>
                <a:ea typeface="Roboto" panose="02000000000000000000" pitchFamily="2" charset="0"/>
              </a:rPr>
              <a:t>execution</a:t>
            </a:r>
            <a:r>
              <a:rPr lang="pl-PL" sz="3600" dirty="0">
                <a:latin typeface="Roboto" panose="02000000000000000000" pitchFamily="2" charset="0"/>
                <a:ea typeface="Roboto" panose="02000000000000000000" pitchFamily="2" charset="0"/>
              </a:rPr>
              <a:t>. Program </a:t>
            </a:r>
            <a:r>
              <a:rPr lang="pl-PL" sz="3600" dirty="0" err="1">
                <a:latin typeface="Roboto" panose="02000000000000000000" pitchFamily="2" charset="0"/>
                <a:ea typeface="Roboto" panose="02000000000000000000" pitchFamily="2" charset="0"/>
              </a:rPr>
              <a:t>state</a:t>
            </a:r>
            <a:r>
              <a:rPr lang="pl-PL" sz="3600" dirty="0">
                <a:latin typeface="Roboto" panose="02000000000000000000" pitchFamily="2" charset="0"/>
                <a:ea typeface="Roboto" panose="02000000000000000000" pitchFamily="2" charset="0"/>
              </a:rPr>
              <a:t> and </a:t>
            </a:r>
            <a:r>
              <a:rPr lang="pl-PL" sz="3600" dirty="0" err="1">
                <a:latin typeface="Roboto" panose="02000000000000000000" pitchFamily="2" charset="0"/>
                <a:ea typeface="Roboto" panose="02000000000000000000" pitchFamily="2" charset="0"/>
              </a:rPr>
              <a:t>flow</a:t>
            </a:r>
            <a:r>
              <a:rPr lang="pl-PL" sz="36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3600" dirty="0" err="1">
                <a:latin typeface="Roboto" panose="02000000000000000000" pitchFamily="2" charset="0"/>
                <a:ea typeface="Roboto" panose="02000000000000000000" pitchFamily="2" charset="0"/>
              </a:rPr>
              <a:t>can</a:t>
            </a:r>
            <a:r>
              <a:rPr lang="pl-PL" sz="3600" dirty="0">
                <a:latin typeface="Roboto" panose="02000000000000000000" pitchFamily="2" charset="0"/>
                <a:ea typeface="Roboto" panose="02000000000000000000" pitchFamily="2" charset="0"/>
              </a:rPr>
              <a:t> be </a:t>
            </a:r>
            <a:r>
              <a:rPr lang="pl-PL" sz="3600" dirty="0" err="1">
                <a:latin typeface="Roboto" panose="02000000000000000000" pitchFamily="2" charset="0"/>
                <a:ea typeface="Roboto" panose="02000000000000000000" pitchFamily="2" charset="0"/>
              </a:rPr>
              <a:t>verified</a:t>
            </a:r>
            <a:r>
              <a:rPr lang="pl-PL" sz="3600" dirty="0">
                <a:latin typeface="Roboto" panose="02000000000000000000" pitchFamily="2" charset="0"/>
                <a:ea typeface="Roboto" panose="02000000000000000000" pitchFamily="2" charset="0"/>
              </a:rPr>
              <a:t> with </a:t>
            </a:r>
            <a:r>
              <a:rPr lang="pl-PL" sz="3600" dirty="0" err="1">
                <a:latin typeface="Roboto" panose="02000000000000000000" pitchFamily="2" charset="0"/>
                <a:ea typeface="Roboto" panose="02000000000000000000" pitchFamily="2" charset="0"/>
              </a:rPr>
              <a:t>debugging</a:t>
            </a:r>
            <a:r>
              <a:rPr lang="pl-PL" sz="3600" dirty="0">
                <a:latin typeface="Roboto" panose="02000000000000000000" pitchFamily="2" charset="0"/>
                <a:ea typeface="Roboto" panose="02000000000000000000" pitchFamily="2" charset="0"/>
              </a:rPr>
              <a:t>.</a:t>
            </a:r>
          </a:p>
          <a:p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12187578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A27E096E-6AD2-1E48-BA66-D20954C53B8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 t="15730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FB55E30-27AE-5A48-8C08-DED19B25952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2"/>
            <a:ext cx="9144000" cy="2900518"/>
          </a:xfrm>
        </p:spPr>
        <p:txBody>
          <a:bodyPr>
            <a:normAutofit/>
          </a:bodyPr>
          <a:lstStyle/>
          <a:p>
            <a:r>
              <a:rPr lang="pl-PL" dirty="0" err="1">
                <a:solidFill>
                  <a:srgbClr val="FFFFFF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Tracing</a:t>
            </a:r>
            <a:r>
              <a:rPr lang="pl-PL" dirty="0">
                <a:solidFill>
                  <a:srgbClr val="FFFFFF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 – demo</a:t>
            </a:r>
          </a:p>
        </p:txBody>
      </p:sp>
    </p:spTree>
    <p:extLst>
      <p:ext uri="{BB962C8B-B14F-4D97-AF65-F5344CB8AC3E}">
        <p14:creationId xmlns:p14="http://schemas.microsoft.com/office/powerpoint/2010/main" val="849619720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00EE5E9-2AFB-0A49-995A-72A7926ACEB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 t="1138" b="14592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FB55E30-27AE-5A48-8C08-DED19B25952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2"/>
            <a:ext cx="9144000" cy="2900518"/>
          </a:xfrm>
        </p:spPr>
        <p:txBody>
          <a:bodyPr>
            <a:normAutofit/>
          </a:bodyPr>
          <a:lstStyle/>
          <a:p>
            <a:r>
              <a:rPr lang="pl-PL" dirty="0">
                <a:latin typeface="Roboto Medium" panose="02000000000000000000" pitchFamily="2" charset="0"/>
                <a:ea typeface="Roboto Medium" panose="02000000000000000000" pitchFamily="2" charset="0"/>
              </a:rPr>
              <a:t>Instrumentation</a:t>
            </a:r>
            <a:endParaRPr lang="pl-PL" dirty="0">
              <a:solidFill>
                <a:srgbClr val="FFFFFF"/>
              </a:solidFill>
              <a:latin typeface="Roboto Medium" panose="02000000000000000000" pitchFamily="2" charset="0"/>
              <a:ea typeface="Roboto Medium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38425709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705040-D846-7D44-BBA1-762CAF23B8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l-PL" dirty="0">
                <a:latin typeface="Roboto Medium" panose="02000000000000000000" pitchFamily="2" charset="0"/>
                <a:ea typeface="Roboto Medium" panose="02000000000000000000" pitchFamily="2" charset="0"/>
              </a:rPr>
              <a:t>Instrumentation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86EC4EE-328C-B74F-9EEA-D6843D7B6B0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45205" y="2558374"/>
            <a:ext cx="10515600" cy="3658938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pl-PL" sz="3200" dirty="0"/>
              <a:t>In the </a:t>
            </a:r>
            <a:r>
              <a:rPr lang="pl-PL" sz="3200" dirty="0" err="1"/>
              <a:t>context</a:t>
            </a:r>
            <a:r>
              <a:rPr lang="pl-PL" sz="3200" dirty="0"/>
              <a:t> of </a:t>
            </a:r>
            <a:r>
              <a:rPr lang="pl-PL" sz="3200" dirty="0">
                <a:hlinkClick r:id="rId2" tooltip="Computer programming"/>
              </a:rPr>
              <a:t>computer programming</a:t>
            </a:r>
            <a:r>
              <a:rPr lang="pl-PL" sz="3200" dirty="0"/>
              <a:t>, </a:t>
            </a:r>
            <a:r>
              <a:rPr lang="pl-PL" sz="3200" b="1" dirty="0" err="1"/>
              <a:t>instrumentation</a:t>
            </a:r>
            <a:r>
              <a:rPr lang="pl-PL" sz="3200" dirty="0"/>
              <a:t> </a:t>
            </a:r>
            <a:r>
              <a:rPr lang="pl-PL" sz="3200" dirty="0" err="1"/>
              <a:t>refers</a:t>
            </a:r>
            <a:r>
              <a:rPr lang="pl-PL" sz="3200" dirty="0"/>
              <a:t> to </a:t>
            </a:r>
            <a:r>
              <a:rPr lang="pl-PL" sz="3200" dirty="0" err="1"/>
              <a:t>an</a:t>
            </a:r>
            <a:r>
              <a:rPr lang="pl-PL" sz="3200" dirty="0"/>
              <a:t> </a:t>
            </a:r>
            <a:r>
              <a:rPr lang="pl-PL" sz="3200" dirty="0" err="1"/>
              <a:t>ability</a:t>
            </a:r>
            <a:r>
              <a:rPr lang="pl-PL" sz="3200" dirty="0"/>
              <a:t> to monitor </a:t>
            </a:r>
            <a:r>
              <a:rPr lang="pl-PL" sz="3200" dirty="0" err="1"/>
              <a:t>or</a:t>
            </a:r>
            <a:r>
              <a:rPr lang="pl-PL" sz="3200" dirty="0"/>
              <a:t> </a:t>
            </a:r>
            <a:r>
              <a:rPr lang="pl-PL" sz="3200" dirty="0" err="1"/>
              <a:t>measure</a:t>
            </a:r>
            <a:r>
              <a:rPr lang="pl-PL" sz="3200" dirty="0"/>
              <a:t> the </a:t>
            </a:r>
            <a:r>
              <a:rPr lang="pl-PL" sz="3200" dirty="0" err="1"/>
              <a:t>level</a:t>
            </a:r>
            <a:r>
              <a:rPr lang="pl-PL" sz="3200" dirty="0"/>
              <a:t> of a </a:t>
            </a:r>
            <a:r>
              <a:rPr lang="pl-PL" sz="3200" dirty="0" err="1"/>
              <a:t>product's</a:t>
            </a:r>
            <a:r>
              <a:rPr lang="pl-PL" sz="3200" dirty="0"/>
              <a:t> performance, to </a:t>
            </a:r>
            <a:r>
              <a:rPr lang="pl-PL" sz="3200" dirty="0" err="1"/>
              <a:t>diagnose</a:t>
            </a:r>
            <a:r>
              <a:rPr lang="pl-PL" sz="3200" dirty="0"/>
              <a:t> </a:t>
            </a:r>
            <a:r>
              <a:rPr lang="pl-PL" sz="3200" dirty="0" err="1"/>
              <a:t>errors</a:t>
            </a:r>
            <a:r>
              <a:rPr lang="pl-PL" sz="3200" dirty="0"/>
              <a:t>, and to </a:t>
            </a:r>
            <a:r>
              <a:rPr lang="pl-PL" sz="3200" dirty="0" err="1"/>
              <a:t>write</a:t>
            </a:r>
            <a:r>
              <a:rPr lang="pl-PL" sz="3200" dirty="0"/>
              <a:t> </a:t>
            </a:r>
            <a:r>
              <a:rPr lang="pl-PL" sz="3200" dirty="0">
                <a:hlinkClick r:id="rId3" tooltip="Tracing (software)"/>
              </a:rPr>
              <a:t>trace</a:t>
            </a:r>
            <a:r>
              <a:rPr lang="pl-PL" sz="3200" dirty="0"/>
              <a:t> </a:t>
            </a:r>
            <a:r>
              <a:rPr lang="pl-PL" sz="3200" dirty="0" err="1"/>
              <a:t>information</a:t>
            </a:r>
            <a:r>
              <a:rPr lang="pl-PL" sz="3200" dirty="0"/>
              <a:t>.</a:t>
            </a:r>
            <a:endParaRPr lang="pl-PL" sz="32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95415532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705040-D846-7D44-BBA1-762CAF23B8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l-PL" dirty="0">
                <a:latin typeface="Roboto Medium" panose="02000000000000000000" pitchFamily="2" charset="0"/>
                <a:ea typeface="Roboto Medium" panose="02000000000000000000" pitchFamily="2" charset="0"/>
              </a:rPr>
              <a:t>Instrumentation vs </a:t>
            </a:r>
            <a:r>
              <a:rPr lang="pl-PL" dirty="0" err="1">
                <a:latin typeface="Roboto Medium" panose="02000000000000000000" pitchFamily="2" charset="0"/>
                <a:ea typeface="Roboto Medium" panose="02000000000000000000" pitchFamily="2" charset="0"/>
              </a:rPr>
              <a:t>scalability</a:t>
            </a:r>
            <a:endParaRPr lang="pl-PL" dirty="0">
              <a:latin typeface="Roboto Medium" panose="02000000000000000000" pitchFamily="2" charset="0"/>
              <a:ea typeface="Roboto Medium" panose="02000000000000000000" pitchFamily="2" charset="0"/>
            </a:endParaRP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86EC4EE-328C-B74F-9EEA-D6843D7B6B0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45205" y="2558374"/>
            <a:ext cx="10515600" cy="3658938"/>
          </a:xfrm>
        </p:spPr>
        <p:txBody>
          <a:bodyPr>
            <a:normAutofit/>
          </a:bodyPr>
          <a:lstStyle/>
          <a:p>
            <a:r>
              <a:rPr lang="pl-PL" sz="3200" dirty="0" err="1">
                <a:latin typeface="Roboto" panose="02000000000000000000" pitchFamily="2" charset="0"/>
                <a:ea typeface="Roboto" panose="02000000000000000000" pitchFamily="2" charset="0"/>
              </a:rPr>
              <a:t>If</a:t>
            </a:r>
            <a:r>
              <a:rPr lang="pl-PL" sz="3200" dirty="0">
                <a:latin typeface="Roboto" panose="02000000000000000000" pitchFamily="2" charset="0"/>
                <a:ea typeface="Roboto" panose="02000000000000000000" pitchFamily="2" charset="0"/>
              </a:rPr>
              <a:t> we </a:t>
            </a:r>
            <a:r>
              <a:rPr lang="pl-PL" sz="3200" dirty="0" err="1">
                <a:latin typeface="Roboto" panose="02000000000000000000" pitchFamily="2" charset="0"/>
                <a:ea typeface="Roboto" panose="02000000000000000000" pitchFamily="2" charset="0"/>
              </a:rPr>
              <a:t>have</a:t>
            </a:r>
            <a:r>
              <a:rPr lang="pl-PL" sz="3200" dirty="0">
                <a:latin typeface="Roboto" panose="02000000000000000000" pitchFamily="2" charset="0"/>
                <a:ea typeface="Roboto" panose="02000000000000000000" pitchFamily="2" charset="0"/>
              </a:rPr>
              <a:t> set of </a:t>
            </a:r>
            <a:r>
              <a:rPr lang="pl-PL" sz="3200" dirty="0" err="1">
                <a:latin typeface="Roboto" panose="02000000000000000000" pitchFamily="2" charset="0"/>
                <a:ea typeface="Roboto" panose="02000000000000000000" pitchFamily="2" charset="0"/>
              </a:rPr>
              <a:t>servers</a:t>
            </a:r>
            <a:r>
              <a:rPr lang="pl-PL" sz="32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3200" dirty="0" err="1">
                <a:latin typeface="Roboto" panose="02000000000000000000" pitchFamily="2" charset="0"/>
                <a:ea typeface="Roboto" panose="02000000000000000000" pitchFamily="2" charset="0"/>
              </a:rPr>
              <a:t>scaled</a:t>
            </a:r>
            <a:r>
              <a:rPr lang="pl-PL" sz="32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3200" dirty="0" err="1">
                <a:latin typeface="Roboto" panose="02000000000000000000" pitchFamily="2" charset="0"/>
                <a:ea typeface="Roboto" panose="02000000000000000000" pitchFamily="2" charset="0"/>
              </a:rPr>
              <a:t>horizonally</a:t>
            </a:r>
            <a:r>
              <a:rPr lang="pl-PL" sz="32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3200" dirty="0" err="1">
                <a:latin typeface="Roboto" panose="02000000000000000000" pitchFamily="2" charset="0"/>
                <a:ea typeface="Roboto" panose="02000000000000000000" pitchFamily="2" charset="0"/>
              </a:rPr>
              <a:t>using</a:t>
            </a:r>
            <a:r>
              <a:rPr lang="pl-PL" sz="32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3200" dirty="0" err="1">
                <a:latin typeface="Roboto" panose="02000000000000000000" pitchFamily="2" charset="0"/>
                <a:ea typeface="Roboto" panose="02000000000000000000" pitchFamily="2" charset="0"/>
              </a:rPr>
              <a:t>profiling</a:t>
            </a:r>
            <a:r>
              <a:rPr lang="pl-PL" sz="3200" dirty="0">
                <a:latin typeface="Roboto" panose="02000000000000000000" pitchFamily="2" charset="0"/>
                <a:ea typeface="Roboto" panose="02000000000000000000" pitchFamily="2" charset="0"/>
              </a:rPr>
              <a:t> and </a:t>
            </a:r>
            <a:r>
              <a:rPr lang="pl-PL" sz="3200" dirty="0" err="1">
                <a:latin typeface="Roboto" panose="02000000000000000000" pitchFamily="2" charset="0"/>
                <a:ea typeface="Roboto" panose="02000000000000000000" pitchFamily="2" charset="0"/>
              </a:rPr>
              <a:t>tracing</a:t>
            </a:r>
            <a:r>
              <a:rPr lang="pl-PL" sz="32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3200" dirty="0" err="1">
                <a:latin typeface="Roboto" panose="02000000000000000000" pitchFamily="2" charset="0"/>
                <a:ea typeface="Roboto" panose="02000000000000000000" pitchFamily="2" charset="0"/>
              </a:rPr>
              <a:t>is</a:t>
            </a:r>
            <a:r>
              <a:rPr lang="pl-PL" sz="32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3200" dirty="0" err="1">
                <a:latin typeface="Roboto" panose="02000000000000000000" pitchFamily="2" charset="0"/>
                <a:ea typeface="Roboto" panose="02000000000000000000" pitchFamily="2" charset="0"/>
              </a:rPr>
              <a:t>problematic</a:t>
            </a:r>
            <a:endParaRPr lang="pl-PL" sz="3200" dirty="0">
              <a:latin typeface="Roboto" panose="02000000000000000000" pitchFamily="2" charset="0"/>
              <a:ea typeface="Roboto" panose="02000000000000000000" pitchFamily="2" charset="0"/>
            </a:endParaRPr>
          </a:p>
          <a:p>
            <a:r>
              <a:rPr lang="pl-PL" sz="3200" dirty="0" err="1">
                <a:latin typeface="Roboto" panose="02000000000000000000" pitchFamily="2" charset="0"/>
                <a:ea typeface="Roboto" panose="02000000000000000000" pitchFamily="2" charset="0"/>
              </a:rPr>
              <a:t>So</a:t>
            </a:r>
            <a:r>
              <a:rPr lang="pl-PL" sz="3200" dirty="0">
                <a:latin typeface="Roboto" panose="02000000000000000000" pitchFamily="2" charset="0"/>
                <a:ea typeface="Roboto" panose="02000000000000000000" pitchFamily="2" charset="0"/>
              </a:rPr>
              <a:t> we </a:t>
            </a:r>
            <a:r>
              <a:rPr lang="pl-PL" sz="3200" dirty="0" err="1">
                <a:latin typeface="Roboto" panose="02000000000000000000" pitchFamily="2" charset="0"/>
                <a:ea typeface="Roboto" panose="02000000000000000000" pitchFamily="2" charset="0"/>
              </a:rPr>
              <a:t>need</a:t>
            </a:r>
            <a:r>
              <a:rPr lang="pl-PL" sz="3200" dirty="0">
                <a:latin typeface="Roboto" panose="02000000000000000000" pitchFamily="2" charset="0"/>
                <a:ea typeface="Roboto" panose="02000000000000000000" pitchFamily="2" charset="0"/>
              </a:rPr>
              <a:t> to single place </a:t>
            </a:r>
            <a:r>
              <a:rPr lang="pl-PL" sz="3200" dirty="0" err="1">
                <a:latin typeface="Roboto" panose="02000000000000000000" pitchFamily="2" charset="0"/>
                <a:ea typeface="Roboto" panose="02000000000000000000" pitchFamily="2" charset="0"/>
              </a:rPr>
              <a:t>where</a:t>
            </a:r>
            <a:r>
              <a:rPr lang="pl-PL" sz="32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3200" dirty="0" err="1">
                <a:latin typeface="Roboto" panose="02000000000000000000" pitchFamily="2" charset="0"/>
                <a:ea typeface="Roboto" panose="02000000000000000000" pitchFamily="2" charset="0"/>
              </a:rPr>
              <a:t>all</a:t>
            </a:r>
            <a:r>
              <a:rPr lang="pl-PL" sz="3200" dirty="0">
                <a:latin typeface="Roboto" panose="02000000000000000000" pitchFamily="2" charset="0"/>
                <a:ea typeface="Roboto" panose="02000000000000000000" pitchFamily="2" charset="0"/>
              </a:rPr>
              <a:t> the </a:t>
            </a:r>
            <a:r>
              <a:rPr lang="pl-PL" sz="3200" dirty="0" err="1">
                <a:latin typeface="Roboto" panose="02000000000000000000" pitchFamily="2" charset="0"/>
                <a:ea typeface="Roboto" panose="02000000000000000000" pitchFamily="2" charset="0"/>
              </a:rPr>
              <a:t>metrics</a:t>
            </a:r>
            <a:r>
              <a:rPr lang="pl-PL" sz="3200" dirty="0">
                <a:latin typeface="Roboto" panose="02000000000000000000" pitchFamily="2" charset="0"/>
                <a:ea typeface="Roboto" panose="02000000000000000000" pitchFamily="2" charset="0"/>
              </a:rPr>
              <a:t> and </a:t>
            </a:r>
            <a:r>
              <a:rPr lang="pl-PL" sz="3200" dirty="0" err="1">
                <a:latin typeface="Roboto" panose="02000000000000000000" pitchFamily="2" charset="0"/>
                <a:ea typeface="Roboto" panose="02000000000000000000" pitchFamily="2" charset="0"/>
              </a:rPr>
              <a:t>events</a:t>
            </a:r>
            <a:r>
              <a:rPr lang="pl-PL" sz="32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3200" dirty="0" err="1">
                <a:latin typeface="Roboto" panose="02000000000000000000" pitchFamily="2" charset="0"/>
                <a:ea typeface="Roboto" panose="02000000000000000000" pitchFamily="2" charset="0"/>
              </a:rPr>
              <a:t>are</a:t>
            </a:r>
            <a:r>
              <a:rPr lang="pl-PL" sz="32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3200" dirty="0" err="1">
                <a:latin typeface="Roboto" panose="02000000000000000000" pitchFamily="2" charset="0"/>
                <a:ea typeface="Roboto" panose="02000000000000000000" pitchFamily="2" charset="0"/>
              </a:rPr>
              <a:t>kept</a:t>
            </a:r>
            <a:endParaRPr lang="pl-PL" sz="3200" dirty="0">
              <a:latin typeface="Roboto" panose="02000000000000000000" pitchFamily="2" charset="0"/>
              <a:ea typeface="Roboto" panose="02000000000000000000" pitchFamily="2" charset="0"/>
            </a:endParaRPr>
          </a:p>
          <a:p>
            <a:r>
              <a:rPr lang="pl-PL" sz="3200" dirty="0">
                <a:latin typeface="Roboto" panose="02000000000000000000" pitchFamily="2" charset="0"/>
                <a:ea typeface="Roboto" panose="02000000000000000000" pitchFamily="2" charset="0"/>
              </a:rPr>
              <a:t>The most </a:t>
            </a:r>
            <a:r>
              <a:rPr lang="pl-PL" sz="3200" dirty="0" err="1">
                <a:latin typeface="Roboto" panose="02000000000000000000" pitchFamily="2" charset="0"/>
                <a:ea typeface="Roboto" panose="02000000000000000000" pitchFamily="2" charset="0"/>
              </a:rPr>
              <a:t>common</a:t>
            </a:r>
            <a:r>
              <a:rPr lang="pl-PL" sz="32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3200" dirty="0" err="1">
                <a:latin typeface="Roboto" panose="02000000000000000000" pitchFamily="2" charset="0"/>
                <a:ea typeface="Roboto" panose="02000000000000000000" pitchFamily="2" charset="0"/>
              </a:rPr>
              <a:t>tool</a:t>
            </a:r>
            <a:r>
              <a:rPr lang="pl-PL" sz="3200" dirty="0">
                <a:latin typeface="Roboto" panose="02000000000000000000" pitchFamily="2" charset="0"/>
                <a:ea typeface="Roboto" panose="02000000000000000000" pitchFamily="2" charset="0"/>
              </a:rPr>
              <a:t> for </a:t>
            </a:r>
            <a:r>
              <a:rPr lang="pl-PL" sz="3200" dirty="0" err="1">
                <a:latin typeface="Roboto" panose="02000000000000000000" pitchFamily="2" charset="0"/>
                <a:ea typeface="Roboto" panose="02000000000000000000" pitchFamily="2" charset="0"/>
              </a:rPr>
              <a:t>that</a:t>
            </a:r>
            <a:r>
              <a:rPr lang="pl-PL" sz="3200" dirty="0">
                <a:latin typeface="Roboto" panose="02000000000000000000" pitchFamily="2" charset="0"/>
                <a:ea typeface="Roboto" panose="02000000000000000000" pitchFamily="2" charset="0"/>
              </a:rPr>
              <a:t> in </a:t>
            </a:r>
            <a:r>
              <a:rPr lang="pl-PL" sz="3200" dirty="0" err="1">
                <a:latin typeface="Roboto" panose="02000000000000000000" pitchFamily="2" charset="0"/>
                <a:ea typeface="Roboto" panose="02000000000000000000" pitchFamily="2" charset="0"/>
              </a:rPr>
              <a:t>Golang</a:t>
            </a:r>
            <a:r>
              <a:rPr lang="pl-PL" sz="32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3200" dirty="0" err="1">
                <a:latin typeface="Roboto" panose="02000000000000000000" pitchFamily="2" charset="0"/>
                <a:ea typeface="Roboto" panose="02000000000000000000" pitchFamily="2" charset="0"/>
              </a:rPr>
              <a:t>world</a:t>
            </a:r>
            <a:r>
              <a:rPr lang="pl-PL" sz="32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3200" dirty="0" err="1">
                <a:latin typeface="Roboto" panose="02000000000000000000" pitchFamily="2" charset="0"/>
                <a:ea typeface="Roboto" panose="02000000000000000000" pitchFamily="2" charset="0"/>
              </a:rPr>
              <a:t>is</a:t>
            </a:r>
            <a:r>
              <a:rPr lang="pl-PL" sz="32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3200" dirty="0" err="1">
                <a:latin typeface="Roboto" panose="02000000000000000000" pitchFamily="2" charset="0"/>
                <a:ea typeface="Roboto" panose="02000000000000000000" pitchFamily="2" charset="0"/>
              </a:rPr>
              <a:t>Prometheus</a:t>
            </a:r>
            <a:endParaRPr lang="pl-PL" sz="3200" dirty="0">
              <a:latin typeface="Roboto" panose="02000000000000000000" pitchFamily="2" charset="0"/>
              <a:ea typeface="Roboto" panose="02000000000000000000" pitchFamily="2" charset="0"/>
            </a:endParaRPr>
          </a:p>
          <a:p>
            <a:endParaRPr lang="pl-PL" sz="32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561914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uild="p"/>
    </p:bld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705040-D846-7D44-BBA1-762CAF23B8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l-PL" dirty="0" err="1">
                <a:latin typeface="Roboto Medium" panose="02000000000000000000" pitchFamily="2" charset="0"/>
                <a:ea typeface="Roboto Medium" panose="02000000000000000000" pitchFamily="2" charset="0"/>
              </a:rPr>
              <a:t>Prometheus</a:t>
            </a:r>
            <a:r>
              <a:rPr lang="pl-PL" dirty="0">
                <a:latin typeface="Roboto Medium" panose="02000000000000000000" pitchFamily="2" charset="0"/>
                <a:ea typeface="Roboto Medium" panose="02000000000000000000" pitchFamily="2" charset="0"/>
              </a:rPr>
              <a:t> </a:t>
            </a:r>
            <a:r>
              <a:rPr lang="pl-PL" dirty="0" err="1">
                <a:latin typeface="Roboto Medium" panose="02000000000000000000" pitchFamily="2" charset="0"/>
                <a:ea typeface="Roboto Medium" panose="02000000000000000000" pitchFamily="2" charset="0"/>
              </a:rPr>
              <a:t>flow</a:t>
            </a:r>
            <a:endParaRPr lang="pl-PL" dirty="0">
              <a:latin typeface="Roboto Medium" panose="02000000000000000000" pitchFamily="2" charset="0"/>
              <a:ea typeface="Roboto Medium" panose="02000000000000000000" pitchFamily="2" charset="0"/>
            </a:endParaRP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C7C52EB9-049E-5D44-B586-C5806E63580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02350" y="2081720"/>
            <a:ext cx="11587299" cy="3283068"/>
          </a:xfrm>
        </p:spPr>
      </p:pic>
    </p:spTree>
    <p:extLst>
      <p:ext uri="{BB962C8B-B14F-4D97-AF65-F5344CB8AC3E}">
        <p14:creationId xmlns:p14="http://schemas.microsoft.com/office/powerpoint/2010/main" val="1444304394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705040-D846-7D44-BBA1-762CAF23B8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l-PL" dirty="0">
                <a:latin typeface="Roboto Medium" panose="02000000000000000000" pitchFamily="2" charset="0"/>
                <a:ea typeface="Roboto Medium" panose="02000000000000000000" pitchFamily="2" charset="0"/>
              </a:rPr>
              <a:t>How to instrument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86EC4EE-328C-B74F-9EEA-D6843D7B6B0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45205" y="2558374"/>
            <a:ext cx="10515600" cy="3658938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pl-PL" sz="3200" dirty="0">
                <a:latin typeface="Roboto" panose="02000000000000000000" pitchFamily="2" charset="0"/>
                <a:ea typeface="Roboto" panose="02000000000000000000" pitchFamily="2" charset="0"/>
              </a:rPr>
              <a:t>The </a:t>
            </a:r>
            <a:r>
              <a:rPr lang="pl-PL" sz="3200" dirty="0" err="1">
                <a:latin typeface="Roboto" panose="02000000000000000000" pitchFamily="2" charset="0"/>
                <a:ea typeface="Roboto" panose="02000000000000000000" pitchFamily="2" charset="0"/>
              </a:rPr>
              <a:t>short</a:t>
            </a:r>
            <a:r>
              <a:rPr lang="pl-PL" sz="32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3200" dirty="0" err="1">
                <a:latin typeface="Roboto" panose="02000000000000000000" pitchFamily="2" charset="0"/>
                <a:ea typeface="Roboto" panose="02000000000000000000" pitchFamily="2" charset="0"/>
              </a:rPr>
              <a:t>answer</a:t>
            </a:r>
            <a:r>
              <a:rPr lang="pl-PL" sz="32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3200" dirty="0" err="1">
                <a:latin typeface="Roboto" panose="02000000000000000000" pitchFamily="2" charset="0"/>
                <a:ea typeface="Roboto" panose="02000000000000000000" pitchFamily="2" charset="0"/>
              </a:rPr>
              <a:t>is</a:t>
            </a:r>
            <a:r>
              <a:rPr lang="pl-PL" sz="3200" dirty="0">
                <a:latin typeface="Roboto" panose="02000000000000000000" pitchFamily="2" charset="0"/>
                <a:ea typeface="Roboto" panose="02000000000000000000" pitchFamily="2" charset="0"/>
              </a:rPr>
              <a:t> to instrument </a:t>
            </a:r>
            <a:r>
              <a:rPr lang="pl-PL" sz="3200" dirty="0" err="1">
                <a:latin typeface="Roboto" panose="02000000000000000000" pitchFamily="2" charset="0"/>
                <a:ea typeface="Roboto" panose="02000000000000000000" pitchFamily="2" charset="0"/>
              </a:rPr>
              <a:t>everything</a:t>
            </a:r>
            <a:r>
              <a:rPr lang="pl-PL" sz="3200" dirty="0">
                <a:latin typeface="Roboto" panose="02000000000000000000" pitchFamily="2" charset="0"/>
                <a:ea typeface="Roboto" panose="02000000000000000000" pitchFamily="2" charset="0"/>
              </a:rPr>
              <a:t>. </a:t>
            </a:r>
            <a:r>
              <a:rPr lang="pl-PL" sz="3200" dirty="0" err="1">
                <a:latin typeface="Roboto" panose="02000000000000000000" pitchFamily="2" charset="0"/>
                <a:ea typeface="Roboto" panose="02000000000000000000" pitchFamily="2" charset="0"/>
              </a:rPr>
              <a:t>Every</a:t>
            </a:r>
            <a:r>
              <a:rPr lang="pl-PL" sz="32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3200" dirty="0" err="1">
                <a:latin typeface="Roboto" panose="02000000000000000000" pitchFamily="2" charset="0"/>
                <a:ea typeface="Roboto" panose="02000000000000000000" pitchFamily="2" charset="0"/>
              </a:rPr>
              <a:t>library</a:t>
            </a:r>
            <a:r>
              <a:rPr lang="pl-PL" sz="3200" dirty="0">
                <a:latin typeface="Roboto" panose="02000000000000000000" pitchFamily="2" charset="0"/>
                <a:ea typeface="Roboto" panose="02000000000000000000" pitchFamily="2" charset="0"/>
              </a:rPr>
              <a:t>, </a:t>
            </a:r>
            <a:r>
              <a:rPr lang="pl-PL" sz="3200" dirty="0" err="1">
                <a:latin typeface="Roboto" panose="02000000000000000000" pitchFamily="2" charset="0"/>
                <a:ea typeface="Roboto" panose="02000000000000000000" pitchFamily="2" charset="0"/>
              </a:rPr>
              <a:t>subsystem</a:t>
            </a:r>
            <a:r>
              <a:rPr lang="pl-PL" sz="3200" dirty="0">
                <a:latin typeface="Roboto" panose="02000000000000000000" pitchFamily="2" charset="0"/>
                <a:ea typeface="Roboto" panose="02000000000000000000" pitchFamily="2" charset="0"/>
              </a:rPr>
              <a:t> and service </a:t>
            </a:r>
            <a:r>
              <a:rPr lang="pl-PL" sz="3200" dirty="0" err="1">
                <a:latin typeface="Roboto" panose="02000000000000000000" pitchFamily="2" charset="0"/>
                <a:ea typeface="Roboto" panose="02000000000000000000" pitchFamily="2" charset="0"/>
              </a:rPr>
              <a:t>should</a:t>
            </a:r>
            <a:r>
              <a:rPr lang="pl-PL" sz="32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3200" dirty="0" err="1">
                <a:latin typeface="Roboto" panose="02000000000000000000" pitchFamily="2" charset="0"/>
                <a:ea typeface="Roboto" panose="02000000000000000000" pitchFamily="2" charset="0"/>
              </a:rPr>
              <a:t>have</a:t>
            </a:r>
            <a:r>
              <a:rPr lang="pl-PL" sz="32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3200" dirty="0" err="1">
                <a:latin typeface="Roboto" panose="02000000000000000000" pitchFamily="2" charset="0"/>
                <a:ea typeface="Roboto" panose="02000000000000000000" pitchFamily="2" charset="0"/>
              </a:rPr>
              <a:t>at</a:t>
            </a:r>
            <a:r>
              <a:rPr lang="pl-PL" sz="32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3200" dirty="0" err="1">
                <a:latin typeface="Roboto" panose="02000000000000000000" pitchFamily="2" charset="0"/>
                <a:ea typeface="Roboto" panose="02000000000000000000" pitchFamily="2" charset="0"/>
              </a:rPr>
              <a:t>least</a:t>
            </a:r>
            <a:r>
              <a:rPr lang="pl-PL" sz="3200" dirty="0">
                <a:latin typeface="Roboto" panose="02000000000000000000" pitchFamily="2" charset="0"/>
                <a:ea typeface="Roboto" panose="02000000000000000000" pitchFamily="2" charset="0"/>
              </a:rPr>
              <a:t> a </a:t>
            </a:r>
            <a:r>
              <a:rPr lang="pl-PL" sz="3200" dirty="0" err="1">
                <a:latin typeface="Roboto" panose="02000000000000000000" pitchFamily="2" charset="0"/>
                <a:ea typeface="Roboto" panose="02000000000000000000" pitchFamily="2" charset="0"/>
              </a:rPr>
              <a:t>few</a:t>
            </a:r>
            <a:r>
              <a:rPr lang="pl-PL" sz="32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3200" dirty="0" err="1">
                <a:latin typeface="Roboto" panose="02000000000000000000" pitchFamily="2" charset="0"/>
                <a:ea typeface="Roboto" panose="02000000000000000000" pitchFamily="2" charset="0"/>
              </a:rPr>
              <a:t>metrics</a:t>
            </a:r>
            <a:r>
              <a:rPr lang="pl-PL" sz="3200" dirty="0">
                <a:latin typeface="Roboto" panose="02000000000000000000" pitchFamily="2" charset="0"/>
                <a:ea typeface="Roboto" panose="02000000000000000000" pitchFamily="2" charset="0"/>
              </a:rPr>
              <a:t> to </a:t>
            </a:r>
            <a:r>
              <a:rPr lang="pl-PL" sz="3200" dirty="0" err="1">
                <a:latin typeface="Roboto" panose="02000000000000000000" pitchFamily="2" charset="0"/>
                <a:ea typeface="Roboto" panose="02000000000000000000" pitchFamily="2" charset="0"/>
              </a:rPr>
              <a:t>give</a:t>
            </a:r>
            <a:r>
              <a:rPr lang="pl-PL" sz="32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3200" dirty="0" err="1">
                <a:latin typeface="Roboto" panose="02000000000000000000" pitchFamily="2" charset="0"/>
                <a:ea typeface="Roboto" panose="02000000000000000000" pitchFamily="2" charset="0"/>
              </a:rPr>
              <a:t>you</a:t>
            </a:r>
            <a:r>
              <a:rPr lang="pl-PL" sz="3200" dirty="0">
                <a:latin typeface="Roboto" panose="02000000000000000000" pitchFamily="2" charset="0"/>
                <a:ea typeface="Roboto" panose="02000000000000000000" pitchFamily="2" charset="0"/>
              </a:rPr>
              <a:t> a </a:t>
            </a:r>
            <a:r>
              <a:rPr lang="pl-PL" sz="3200" dirty="0" err="1">
                <a:latin typeface="Roboto" panose="02000000000000000000" pitchFamily="2" charset="0"/>
                <a:ea typeface="Roboto" panose="02000000000000000000" pitchFamily="2" charset="0"/>
              </a:rPr>
              <a:t>rough</a:t>
            </a:r>
            <a:r>
              <a:rPr lang="pl-PL" sz="3200" dirty="0">
                <a:latin typeface="Roboto" panose="02000000000000000000" pitchFamily="2" charset="0"/>
                <a:ea typeface="Roboto" panose="02000000000000000000" pitchFamily="2" charset="0"/>
              </a:rPr>
              <a:t> idea of </a:t>
            </a:r>
            <a:r>
              <a:rPr lang="pl-PL" sz="3200" dirty="0" err="1">
                <a:latin typeface="Roboto" panose="02000000000000000000" pitchFamily="2" charset="0"/>
                <a:ea typeface="Roboto" panose="02000000000000000000" pitchFamily="2" charset="0"/>
              </a:rPr>
              <a:t>how</a:t>
            </a:r>
            <a:r>
              <a:rPr lang="pl-PL" sz="32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3200" dirty="0" err="1">
                <a:latin typeface="Roboto" panose="02000000000000000000" pitchFamily="2" charset="0"/>
                <a:ea typeface="Roboto" panose="02000000000000000000" pitchFamily="2" charset="0"/>
              </a:rPr>
              <a:t>it</a:t>
            </a:r>
            <a:r>
              <a:rPr lang="pl-PL" sz="32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3200" dirty="0" err="1">
                <a:latin typeface="Roboto" panose="02000000000000000000" pitchFamily="2" charset="0"/>
                <a:ea typeface="Roboto" panose="02000000000000000000" pitchFamily="2" charset="0"/>
              </a:rPr>
              <a:t>is</a:t>
            </a:r>
            <a:r>
              <a:rPr lang="pl-PL" sz="3200" dirty="0">
                <a:latin typeface="Roboto" panose="02000000000000000000" pitchFamily="2" charset="0"/>
                <a:ea typeface="Roboto" panose="02000000000000000000" pitchFamily="2" charset="0"/>
              </a:rPr>
              <a:t> performing.</a:t>
            </a:r>
          </a:p>
        </p:txBody>
      </p:sp>
    </p:spTree>
    <p:extLst>
      <p:ext uri="{BB962C8B-B14F-4D97-AF65-F5344CB8AC3E}">
        <p14:creationId xmlns:p14="http://schemas.microsoft.com/office/powerpoint/2010/main" val="1732331092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705040-D846-7D44-BBA1-762CAF23B8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l-PL" dirty="0">
                <a:latin typeface="Roboto Medium" panose="02000000000000000000" pitchFamily="2" charset="0"/>
                <a:ea typeface="Roboto Medium" panose="02000000000000000000" pitchFamily="2" charset="0"/>
              </a:rPr>
              <a:t>How to instrument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86EC4EE-328C-B74F-9EEA-D6843D7B6B0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45205" y="2558374"/>
            <a:ext cx="10515600" cy="3658938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pl-PL" sz="3200" dirty="0"/>
              <a:t>Instrumentation </a:t>
            </a:r>
            <a:r>
              <a:rPr lang="pl-PL" sz="3200" dirty="0" err="1"/>
              <a:t>should</a:t>
            </a:r>
            <a:r>
              <a:rPr lang="pl-PL" sz="3200" dirty="0"/>
              <a:t> be </a:t>
            </a:r>
            <a:r>
              <a:rPr lang="pl-PL" sz="3200" dirty="0" err="1"/>
              <a:t>an</a:t>
            </a:r>
            <a:r>
              <a:rPr lang="pl-PL" sz="3200" dirty="0"/>
              <a:t> </a:t>
            </a:r>
            <a:r>
              <a:rPr lang="pl-PL" sz="3200" dirty="0" err="1"/>
              <a:t>integral</a:t>
            </a:r>
            <a:r>
              <a:rPr lang="pl-PL" sz="3200" dirty="0"/>
              <a:t> part of </a:t>
            </a:r>
            <a:r>
              <a:rPr lang="pl-PL" sz="3200" dirty="0" err="1"/>
              <a:t>your</a:t>
            </a:r>
            <a:r>
              <a:rPr lang="pl-PL" sz="3200" dirty="0"/>
              <a:t> </a:t>
            </a:r>
            <a:r>
              <a:rPr lang="pl-PL" sz="3200" dirty="0" err="1"/>
              <a:t>code</a:t>
            </a:r>
            <a:r>
              <a:rPr lang="pl-PL" sz="3200" dirty="0"/>
              <a:t>. </a:t>
            </a:r>
            <a:r>
              <a:rPr lang="pl-PL" sz="3200" dirty="0" err="1"/>
              <a:t>Instantiate</a:t>
            </a:r>
            <a:r>
              <a:rPr lang="pl-PL" sz="3200" dirty="0"/>
              <a:t> the </a:t>
            </a:r>
            <a:r>
              <a:rPr lang="pl-PL" sz="3200" dirty="0" err="1"/>
              <a:t>metric</a:t>
            </a:r>
            <a:r>
              <a:rPr lang="pl-PL" sz="3200" dirty="0"/>
              <a:t> </a:t>
            </a:r>
            <a:r>
              <a:rPr lang="pl-PL" sz="3200" dirty="0" err="1"/>
              <a:t>classes</a:t>
            </a:r>
            <a:r>
              <a:rPr lang="pl-PL" sz="3200" dirty="0"/>
              <a:t> in the same file </a:t>
            </a:r>
            <a:r>
              <a:rPr lang="pl-PL" sz="3200" dirty="0" err="1"/>
              <a:t>you</a:t>
            </a:r>
            <a:r>
              <a:rPr lang="pl-PL" sz="3200" dirty="0"/>
              <a:t> </a:t>
            </a:r>
            <a:r>
              <a:rPr lang="pl-PL" sz="3200" dirty="0" err="1"/>
              <a:t>use</a:t>
            </a:r>
            <a:r>
              <a:rPr lang="pl-PL" sz="3200" dirty="0"/>
              <a:t> </a:t>
            </a:r>
            <a:r>
              <a:rPr lang="pl-PL" sz="3200" dirty="0" err="1"/>
              <a:t>them</a:t>
            </a:r>
            <a:r>
              <a:rPr lang="pl-PL" sz="3200" dirty="0"/>
              <a:t>. </a:t>
            </a:r>
            <a:r>
              <a:rPr lang="pl-PL" sz="3200" dirty="0" err="1"/>
              <a:t>This</a:t>
            </a:r>
            <a:r>
              <a:rPr lang="pl-PL" sz="3200" dirty="0"/>
              <a:t> </a:t>
            </a:r>
            <a:r>
              <a:rPr lang="pl-PL" sz="3200" dirty="0" err="1"/>
              <a:t>makes</a:t>
            </a:r>
            <a:r>
              <a:rPr lang="pl-PL" sz="3200" dirty="0"/>
              <a:t> </a:t>
            </a:r>
            <a:r>
              <a:rPr lang="pl-PL" sz="3200" dirty="0" err="1"/>
              <a:t>going</a:t>
            </a:r>
            <a:r>
              <a:rPr lang="pl-PL" sz="3200" dirty="0"/>
              <a:t> from alert to </a:t>
            </a:r>
            <a:r>
              <a:rPr lang="pl-PL" sz="3200" dirty="0" err="1"/>
              <a:t>console</a:t>
            </a:r>
            <a:r>
              <a:rPr lang="pl-PL" sz="3200" dirty="0"/>
              <a:t> to </a:t>
            </a:r>
            <a:r>
              <a:rPr lang="pl-PL" sz="3200" dirty="0" err="1"/>
              <a:t>code</a:t>
            </a:r>
            <a:r>
              <a:rPr lang="pl-PL" sz="3200" dirty="0"/>
              <a:t> </a:t>
            </a:r>
            <a:r>
              <a:rPr lang="pl-PL" sz="3200" dirty="0" err="1"/>
              <a:t>easy</a:t>
            </a:r>
            <a:r>
              <a:rPr lang="pl-PL" sz="3200" dirty="0"/>
              <a:t> </a:t>
            </a:r>
            <a:r>
              <a:rPr lang="pl-PL" sz="3200" dirty="0" err="1"/>
              <a:t>when</a:t>
            </a:r>
            <a:r>
              <a:rPr lang="pl-PL" sz="3200" dirty="0"/>
              <a:t> </a:t>
            </a:r>
            <a:r>
              <a:rPr lang="pl-PL" sz="3200" dirty="0" err="1"/>
              <a:t>you</a:t>
            </a:r>
            <a:r>
              <a:rPr lang="pl-PL" sz="3200" dirty="0"/>
              <a:t> </a:t>
            </a:r>
            <a:r>
              <a:rPr lang="pl-PL" sz="3200" dirty="0" err="1"/>
              <a:t>are</a:t>
            </a:r>
            <a:r>
              <a:rPr lang="pl-PL" sz="3200" dirty="0"/>
              <a:t> </a:t>
            </a:r>
            <a:r>
              <a:rPr lang="pl-PL" sz="3200" dirty="0" err="1"/>
              <a:t>chasing</a:t>
            </a:r>
            <a:r>
              <a:rPr lang="pl-PL" sz="3200" dirty="0"/>
              <a:t> </a:t>
            </a:r>
            <a:r>
              <a:rPr lang="pl-PL" sz="3200" dirty="0" err="1"/>
              <a:t>an</a:t>
            </a:r>
            <a:r>
              <a:rPr lang="pl-PL" sz="3200" dirty="0"/>
              <a:t> error.</a:t>
            </a:r>
            <a:endParaRPr lang="pl-PL" sz="32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07788631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705040-D846-7D44-BBA1-762CAF23B8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pPr algn="ctr"/>
            <a:r>
              <a:rPr lang="pl-PL" dirty="0">
                <a:latin typeface="Roboto Medium" panose="02000000000000000000" pitchFamily="2" charset="0"/>
                <a:ea typeface="Roboto Medium" panose="02000000000000000000" pitchFamily="2" charset="0"/>
              </a:rPr>
              <a:t>How to instrument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4C0FBA3-F4DF-4B4B-8ACF-5376EE1C2098}"/>
              </a:ext>
            </a:extLst>
          </p:cNvPr>
          <p:cNvSpPr txBox="1"/>
          <p:nvPr/>
        </p:nvSpPr>
        <p:spPr>
          <a:xfrm>
            <a:off x="838200" y="982816"/>
            <a:ext cx="10515600" cy="5755422"/>
          </a:xfrm>
          <a:prstGeom prst="rect">
            <a:avLst/>
          </a:prstGeom>
          <a:solidFill>
            <a:srgbClr val="424242"/>
          </a:solidFill>
        </p:spPr>
        <p:txBody>
          <a:bodyPr wrap="square" rtlCol="0">
            <a:spAutoFit/>
          </a:bodyPr>
          <a:lstStyle/>
          <a:p>
            <a:r>
              <a:rPr lang="pl-PL" sz="1600" dirty="0">
                <a:solidFill>
                  <a:srgbClr val="569CD6"/>
                </a:solidFill>
                <a:latin typeface="Menlo" panose="020B0609030804020204" pitchFamily="49" charset="0"/>
              </a:rPr>
              <a:t>import</a:t>
            </a:r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 (</a:t>
            </a:r>
          </a:p>
          <a:p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    </a:t>
            </a:r>
            <a:r>
              <a:rPr lang="pl-PL" sz="1600" dirty="0">
                <a:solidFill>
                  <a:srgbClr val="CE9178"/>
                </a:solidFill>
                <a:latin typeface="Menlo" panose="020B0609030804020204" pitchFamily="49" charset="0"/>
              </a:rPr>
              <a:t>"</a:t>
            </a:r>
            <a:r>
              <a:rPr lang="pl-PL" sz="1600" dirty="0" err="1">
                <a:solidFill>
                  <a:srgbClr val="CE9178"/>
                </a:solidFill>
                <a:latin typeface="Menlo" panose="020B0609030804020204" pitchFamily="49" charset="0"/>
              </a:rPr>
              <a:t>github.com</a:t>
            </a:r>
            <a:r>
              <a:rPr lang="pl-PL" sz="1600" dirty="0">
                <a:solidFill>
                  <a:srgbClr val="CE9178"/>
                </a:solidFill>
                <a:latin typeface="Menlo" panose="020B0609030804020204" pitchFamily="49" charset="0"/>
              </a:rPr>
              <a:t>/</a:t>
            </a:r>
            <a:r>
              <a:rPr lang="pl-PL" sz="1600" dirty="0" err="1">
                <a:solidFill>
                  <a:srgbClr val="CE9178"/>
                </a:solidFill>
                <a:latin typeface="Menlo" panose="020B0609030804020204" pitchFamily="49" charset="0"/>
              </a:rPr>
              <a:t>prometheus</a:t>
            </a:r>
            <a:r>
              <a:rPr lang="pl-PL" sz="1600" dirty="0">
                <a:solidFill>
                  <a:srgbClr val="CE9178"/>
                </a:solidFill>
                <a:latin typeface="Menlo" panose="020B0609030804020204" pitchFamily="49" charset="0"/>
              </a:rPr>
              <a:t>/</a:t>
            </a:r>
            <a:r>
              <a:rPr lang="pl-PL" sz="1600" dirty="0" err="1">
                <a:solidFill>
                  <a:srgbClr val="CE9178"/>
                </a:solidFill>
                <a:latin typeface="Menlo" panose="020B0609030804020204" pitchFamily="49" charset="0"/>
              </a:rPr>
              <a:t>client_golang</a:t>
            </a:r>
            <a:r>
              <a:rPr lang="pl-PL" sz="1600" dirty="0">
                <a:solidFill>
                  <a:srgbClr val="CE9178"/>
                </a:solidFill>
                <a:latin typeface="Menlo" panose="020B0609030804020204" pitchFamily="49" charset="0"/>
              </a:rPr>
              <a:t>/</a:t>
            </a:r>
            <a:r>
              <a:rPr lang="pl-PL" sz="1600" dirty="0" err="1">
                <a:solidFill>
                  <a:srgbClr val="CE9178"/>
                </a:solidFill>
                <a:latin typeface="Menlo" panose="020B0609030804020204" pitchFamily="49" charset="0"/>
              </a:rPr>
              <a:t>prometheus</a:t>
            </a:r>
            <a:r>
              <a:rPr lang="pl-PL" sz="1600" dirty="0">
                <a:solidFill>
                  <a:srgbClr val="CE9178"/>
                </a:solidFill>
                <a:latin typeface="Menlo" panose="020B0609030804020204" pitchFamily="49" charset="0"/>
              </a:rPr>
              <a:t>/</a:t>
            </a:r>
            <a:r>
              <a:rPr lang="pl-PL" sz="1600" dirty="0" err="1">
                <a:solidFill>
                  <a:srgbClr val="CE9178"/>
                </a:solidFill>
                <a:latin typeface="Menlo" panose="020B0609030804020204" pitchFamily="49" charset="0"/>
              </a:rPr>
              <a:t>promhttp</a:t>
            </a:r>
            <a:r>
              <a:rPr lang="pl-PL" sz="1600" dirty="0">
                <a:solidFill>
                  <a:srgbClr val="CE9178"/>
                </a:solidFill>
                <a:latin typeface="Menlo" panose="020B0609030804020204" pitchFamily="49" charset="0"/>
              </a:rPr>
              <a:t>"</a:t>
            </a:r>
            <a:endParaRPr lang="pl-PL" sz="1600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sz="1600" dirty="0">
                <a:latin typeface="Menlo" panose="020B0609030804020204" pitchFamily="49" charset="0"/>
              </a:rPr>
              <a:t>)</a:t>
            </a:r>
          </a:p>
          <a:p>
            <a:endParaRPr lang="pl-PL" sz="1600" dirty="0">
              <a:solidFill>
                <a:srgbClr val="569CD6"/>
              </a:solidFill>
              <a:latin typeface="Menlo" panose="020B0609030804020204" pitchFamily="49" charset="0"/>
            </a:endParaRPr>
          </a:p>
          <a:p>
            <a:r>
              <a:rPr lang="pl-PL" sz="1600" dirty="0" err="1">
                <a:solidFill>
                  <a:srgbClr val="569CD6"/>
                </a:solidFill>
                <a:latin typeface="Menlo" panose="020B0609030804020204" pitchFamily="49" charset="0"/>
              </a:rPr>
              <a:t>func</a:t>
            </a:r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pl-PL" sz="1600" dirty="0" err="1">
                <a:solidFill>
                  <a:srgbClr val="DCDCAA"/>
                </a:solidFill>
                <a:latin typeface="Menlo" panose="020B0609030804020204" pitchFamily="49" charset="0"/>
              </a:rPr>
              <a:t>main</a:t>
            </a:r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() {</a:t>
            </a:r>
          </a:p>
          <a:p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    </a:t>
            </a:r>
            <a:r>
              <a:rPr lang="pl-PL" sz="1600" dirty="0" err="1">
                <a:solidFill>
                  <a:srgbClr val="9CDCFE"/>
                </a:solidFill>
                <a:latin typeface="Menlo" panose="020B0609030804020204" pitchFamily="49" charset="0"/>
              </a:rPr>
              <a:t>mux</a:t>
            </a:r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 := </a:t>
            </a:r>
            <a:r>
              <a:rPr lang="pl-PL" sz="1600" dirty="0" err="1">
                <a:solidFill>
                  <a:srgbClr val="D4D4D4"/>
                </a:solidFill>
                <a:latin typeface="Menlo" panose="020B0609030804020204" pitchFamily="49" charset="0"/>
              </a:rPr>
              <a:t>http.</a:t>
            </a:r>
            <a:r>
              <a:rPr lang="pl-PL" sz="1600" dirty="0" err="1">
                <a:solidFill>
                  <a:srgbClr val="DCDCAA"/>
                </a:solidFill>
                <a:latin typeface="Menlo" panose="020B0609030804020204" pitchFamily="49" charset="0"/>
              </a:rPr>
              <a:t>NewServeMux</a:t>
            </a:r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()</a:t>
            </a:r>
          </a:p>
          <a:p>
            <a:b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</a:br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    </a:t>
            </a:r>
            <a:r>
              <a:rPr lang="pl-PL" sz="1600" dirty="0">
                <a:solidFill>
                  <a:srgbClr val="6A9955"/>
                </a:solidFill>
                <a:latin typeface="Menlo" panose="020B0609030804020204" pitchFamily="49" charset="0"/>
              </a:rPr>
              <a:t>// </a:t>
            </a:r>
            <a:r>
              <a:rPr lang="pl-PL" sz="1600" dirty="0" err="1">
                <a:solidFill>
                  <a:srgbClr val="6A9955"/>
                </a:solidFill>
                <a:latin typeface="Menlo" panose="020B0609030804020204" pitchFamily="49" charset="0"/>
              </a:rPr>
              <a:t>prometheus</a:t>
            </a:r>
            <a:r>
              <a:rPr lang="pl-PL" sz="1600" dirty="0">
                <a:solidFill>
                  <a:srgbClr val="6A9955"/>
                </a:solidFill>
                <a:latin typeface="Menlo" panose="020B0609030804020204" pitchFamily="49" charset="0"/>
              </a:rPr>
              <a:t> handler</a:t>
            </a:r>
            <a:endParaRPr lang="pl-PL" sz="1600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    </a:t>
            </a:r>
            <a:r>
              <a:rPr lang="pl-PL" sz="1600" dirty="0" err="1">
                <a:solidFill>
                  <a:srgbClr val="D4D4D4"/>
                </a:solidFill>
                <a:latin typeface="Menlo" panose="020B0609030804020204" pitchFamily="49" charset="0"/>
              </a:rPr>
              <a:t>mux.</a:t>
            </a:r>
            <a:r>
              <a:rPr lang="pl-PL" sz="1600" dirty="0" err="1">
                <a:solidFill>
                  <a:srgbClr val="DCDCAA"/>
                </a:solidFill>
                <a:latin typeface="Menlo" panose="020B0609030804020204" pitchFamily="49" charset="0"/>
              </a:rPr>
              <a:t>Handle</a:t>
            </a:r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(</a:t>
            </a:r>
            <a:r>
              <a:rPr lang="pl-PL" sz="1600" dirty="0">
                <a:solidFill>
                  <a:srgbClr val="CE9178"/>
                </a:solidFill>
                <a:latin typeface="Menlo" panose="020B0609030804020204" pitchFamily="49" charset="0"/>
              </a:rPr>
              <a:t>"/</a:t>
            </a:r>
            <a:r>
              <a:rPr lang="pl-PL" sz="1600" dirty="0" err="1">
                <a:solidFill>
                  <a:srgbClr val="CE9178"/>
                </a:solidFill>
                <a:latin typeface="Menlo" panose="020B0609030804020204" pitchFamily="49" charset="0"/>
              </a:rPr>
              <a:t>metrics</a:t>
            </a:r>
            <a:r>
              <a:rPr lang="pl-PL" sz="1600" dirty="0">
                <a:solidFill>
                  <a:srgbClr val="CE9178"/>
                </a:solidFill>
                <a:latin typeface="Menlo" panose="020B0609030804020204" pitchFamily="49" charset="0"/>
              </a:rPr>
              <a:t>"</a:t>
            </a:r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, </a:t>
            </a:r>
            <a:r>
              <a:rPr lang="pl-PL" sz="1600" dirty="0" err="1">
                <a:solidFill>
                  <a:srgbClr val="D4D4D4"/>
                </a:solidFill>
                <a:latin typeface="Menlo" panose="020B0609030804020204" pitchFamily="49" charset="0"/>
              </a:rPr>
              <a:t>promhttp.</a:t>
            </a:r>
            <a:r>
              <a:rPr lang="pl-PL" sz="1600" dirty="0" err="1">
                <a:solidFill>
                  <a:srgbClr val="DCDCAA"/>
                </a:solidFill>
                <a:latin typeface="Menlo" panose="020B0609030804020204" pitchFamily="49" charset="0"/>
              </a:rPr>
              <a:t>Handler</a:t>
            </a:r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())</a:t>
            </a:r>
          </a:p>
          <a:p>
            <a:b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</a:br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    </a:t>
            </a:r>
            <a:r>
              <a:rPr lang="pl-PL" sz="1600" dirty="0">
                <a:solidFill>
                  <a:srgbClr val="6A9955"/>
                </a:solidFill>
                <a:latin typeface="Menlo" panose="020B0609030804020204" pitchFamily="49" charset="0"/>
              </a:rPr>
              <a:t>// </a:t>
            </a:r>
            <a:r>
              <a:rPr lang="pl-PL" sz="1600" dirty="0" err="1">
                <a:solidFill>
                  <a:srgbClr val="6A9955"/>
                </a:solidFill>
                <a:latin typeface="Menlo" panose="020B0609030804020204" pitchFamily="49" charset="0"/>
              </a:rPr>
              <a:t>our</a:t>
            </a:r>
            <a:r>
              <a:rPr lang="pl-PL" sz="1600" dirty="0">
                <a:solidFill>
                  <a:srgbClr val="6A9955"/>
                </a:solidFill>
                <a:latin typeface="Menlo" panose="020B0609030804020204" pitchFamily="49" charset="0"/>
              </a:rPr>
              <a:t> business </a:t>
            </a:r>
            <a:r>
              <a:rPr lang="pl-PL" sz="1600" dirty="0" err="1">
                <a:solidFill>
                  <a:srgbClr val="6A9955"/>
                </a:solidFill>
                <a:latin typeface="Menlo" panose="020B0609030804020204" pitchFamily="49" charset="0"/>
              </a:rPr>
              <a:t>logic</a:t>
            </a:r>
            <a:r>
              <a:rPr lang="pl-PL" sz="1600" dirty="0">
                <a:solidFill>
                  <a:srgbClr val="6A9955"/>
                </a:solidFill>
                <a:latin typeface="Menlo" panose="020B0609030804020204" pitchFamily="49" charset="0"/>
              </a:rPr>
              <a:t> </a:t>
            </a:r>
            <a:r>
              <a:rPr lang="pl-PL" sz="1600" dirty="0" err="1">
                <a:solidFill>
                  <a:srgbClr val="6A9955"/>
                </a:solidFill>
                <a:latin typeface="Menlo" panose="020B0609030804020204" pitchFamily="49" charset="0"/>
              </a:rPr>
              <a:t>handlers</a:t>
            </a:r>
            <a:endParaRPr lang="pl-PL" sz="1600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    </a:t>
            </a:r>
            <a:r>
              <a:rPr lang="pl-PL" sz="1600" dirty="0" err="1">
                <a:solidFill>
                  <a:srgbClr val="D4D4D4"/>
                </a:solidFill>
                <a:latin typeface="Menlo" panose="020B0609030804020204" pitchFamily="49" charset="0"/>
              </a:rPr>
              <a:t>mux.</a:t>
            </a:r>
            <a:r>
              <a:rPr lang="pl-PL" sz="1600" dirty="0" err="1">
                <a:solidFill>
                  <a:srgbClr val="DCDCAA"/>
                </a:solidFill>
                <a:latin typeface="Menlo" panose="020B0609030804020204" pitchFamily="49" charset="0"/>
              </a:rPr>
              <a:t>HandleFunc</a:t>
            </a:r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(</a:t>
            </a:r>
            <a:r>
              <a:rPr lang="pl-PL" sz="1600" dirty="0">
                <a:solidFill>
                  <a:srgbClr val="CE9178"/>
                </a:solidFill>
                <a:latin typeface="Menlo" panose="020B0609030804020204" pitchFamily="49" charset="0"/>
              </a:rPr>
              <a:t>"/hello"</a:t>
            </a:r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, hello)</a:t>
            </a:r>
          </a:p>
          <a:p>
            <a:b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</a:br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    </a:t>
            </a:r>
            <a:r>
              <a:rPr lang="pl-PL" sz="1600" dirty="0" err="1">
                <a:solidFill>
                  <a:srgbClr val="9CDCFE"/>
                </a:solidFill>
                <a:latin typeface="Menlo" panose="020B0609030804020204" pitchFamily="49" charset="0"/>
              </a:rPr>
              <a:t>inst</a:t>
            </a:r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 := </a:t>
            </a:r>
            <a:r>
              <a:rPr lang="pl-PL" sz="1600" dirty="0" err="1">
                <a:solidFill>
                  <a:srgbClr val="D4D4D4"/>
                </a:solidFill>
                <a:latin typeface="Menlo" panose="020B0609030804020204" pitchFamily="49" charset="0"/>
              </a:rPr>
              <a:t>prom.</a:t>
            </a:r>
            <a:r>
              <a:rPr lang="pl-PL" sz="1600" dirty="0" err="1">
                <a:solidFill>
                  <a:srgbClr val="DCDCAA"/>
                </a:solidFill>
                <a:latin typeface="Menlo" panose="020B0609030804020204" pitchFamily="49" charset="0"/>
              </a:rPr>
              <a:t>NewInstrument</a:t>
            </a:r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()</a:t>
            </a:r>
          </a:p>
          <a:p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    </a:t>
            </a:r>
            <a:r>
              <a:rPr lang="pl-PL" sz="1600" dirty="0" err="1">
                <a:solidFill>
                  <a:srgbClr val="9CDCFE"/>
                </a:solidFill>
                <a:latin typeface="Menlo" panose="020B0609030804020204" pitchFamily="49" charset="0"/>
              </a:rPr>
              <a:t>srv</a:t>
            </a:r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 := &amp;</a:t>
            </a:r>
            <a:r>
              <a:rPr lang="pl-PL" sz="1600" dirty="0" err="1">
                <a:solidFill>
                  <a:srgbClr val="D4D4D4"/>
                </a:solidFill>
                <a:latin typeface="Menlo" panose="020B0609030804020204" pitchFamily="49" charset="0"/>
              </a:rPr>
              <a:t>http.Server</a:t>
            </a:r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{</a:t>
            </a:r>
          </a:p>
          <a:p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        </a:t>
            </a:r>
            <a:r>
              <a:rPr lang="pl-PL" sz="1600" dirty="0" err="1">
                <a:solidFill>
                  <a:srgbClr val="D4D4D4"/>
                </a:solidFill>
                <a:latin typeface="Menlo" panose="020B0609030804020204" pitchFamily="49" charset="0"/>
              </a:rPr>
              <a:t>Addr</a:t>
            </a:r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sz="1600" dirty="0">
                <a:solidFill>
                  <a:srgbClr val="CE9178"/>
                </a:solidFill>
                <a:latin typeface="Menlo" panose="020B0609030804020204" pitchFamily="49" charset="0"/>
              </a:rPr>
              <a:t>":8095"</a:t>
            </a:r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,</a:t>
            </a:r>
          </a:p>
          <a:p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        Handler: </a:t>
            </a:r>
            <a:r>
              <a:rPr lang="pl-PL" sz="1600" dirty="0" err="1">
                <a:solidFill>
                  <a:srgbClr val="D4D4D4"/>
                </a:solidFill>
                <a:latin typeface="Menlo" panose="020B0609030804020204" pitchFamily="49" charset="0"/>
              </a:rPr>
              <a:t>inst.</a:t>
            </a:r>
            <a:r>
              <a:rPr lang="pl-PL" sz="1600" dirty="0" err="1">
                <a:solidFill>
                  <a:srgbClr val="DCDCAA"/>
                </a:solidFill>
                <a:latin typeface="Menlo" panose="020B0609030804020204" pitchFamily="49" charset="0"/>
              </a:rPr>
              <a:t>Wrap</a:t>
            </a:r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(</a:t>
            </a:r>
            <a:r>
              <a:rPr lang="pl-PL" sz="1600" dirty="0" err="1">
                <a:solidFill>
                  <a:srgbClr val="D4D4D4"/>
                </a:solidFill>
                <a:latin typeface="Menlo" panose="020B0609030804020204" pitchFamily="49" charset="0"/>
              </a:rPr>
              <a:t>mux</a:t>
            </a:r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),</a:t>
            </a:r>
          </a:p>
          <a:p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    }</a:t>
            </a:r>
          </a:p>
          <a:p>
            <a:b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</a:br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    </a:t>
            </a:r>
            <a:r>
              <a:rPr lang="pl-PL" sz="1600" dirty="0" err="1">
                <a:solidFill>
                  <a:srgbClr val="C586C0"/>
                </a:solidFill>
                <a:latin typeface="Menlo" panose="020B0609030804020204" pitchFamily="49" charset="0"/>
              </a:rPr>
              <a:t>if</a:t>
            </a:r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pl-PL" sz="1600" dirty="0" err="1">
                <a:solidFill>
                  <a:srgbClr val="9CDCFE"/>
                </a:solidFill>
                <a:latin typeface="Menlo" panose="020B0609030804020204" pitchFamily="49" charset="0"/>
              </a:rPr>
              <a:t>err</a:t>
            </a:r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 := </a:t>
            </a:r>
            <a:r>
              <a:rPr lang="pl-PL" sz="1600" dirty="0" err="1">
                <a:solidFill>
                  <a:srgbClr val="D4D4D4"/>
                </a:solidFill>
                <a:latin typeface="Menlo" panose="020B0609030804020204" pitchFamily="49" charset="0"/>
              </a:rPr>
              <a:t>srv.</a:t>
            </a:r>
            <a:r>
              <a:rPr lang="pl-PL" sz="1600" dirty="0" err="1">
                <a:solidFill>
                  <a:srgbClr val="DCDCAA"/>
                </a:solidFill>
                <a:latin typeface="Menlo" panose="020B0609030804020204" pitchFamily="49" charset="0"/>
              </a:rPr>
              <a:t>ListenAndServe</a:t>
            </a:r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(); </a:t>
            </a:r>
            <a:r>
              <a:rPr lang="pl-PL" sz="1600" dirty="0" err="1">
                <a:solidFill>
                  <a:srgbClr val="D4D4D4"/>
                </a:solidFill>
                <a:latin typeface="Menlo" panose="020B0609030804020204" pitchFamily="49" charset="0"/>
              </a:rPr>
              <a:t>err</a:t>
            </a:r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 != </a:t>
            </a:r>
            <a:r>
              <a:rPr lang="pl-PL" sz="1600" dirty="0">
                <a:solidFill>
                  <a:srgbClr val="569CD6"/>
                </a:solidFill>
                <a:latin typeface="Menlo" panose="020B0609030804020204" pitchFamily="49" charset="0"/>
              </a:rPr>
              <a:t>nil</a:t>
            </a:r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 {</a:t>
            </a:r>
          </a:p>
          <a:p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        </a:t>
            </a:r>
            <a:r>
              <a:rPr lang="pl-PL" sz="1600" dirty="0" err="1">
                <a:solidFill>
                  <a:srgbClr val="D4D4D4"/>
                </a:solidFill>
                <a:latin typeface="Menlo" panose="020B0609030804020204" pitchFamily="49" charset="0"/>
              </a:rPr>
              <a:t>log.</a:t>
            </a:r>
            <a:r>
              <a:rPr lang="pl-PL" sz="1600" dirty="0" err="1">
                <a:solidFill>
                  <a:srgbClr val="DCDCAA"/>
                </a:solidFill>
                <a:latin typeface="Menlo" panose="020B0609030804020204" pitchFamily="49" charset="0"/>
              </a:rPr>
              <a:t>Fatal</a:t>
            </a:r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().</a:t>
            </a:r>
            <a:r>
              <a:rPr lang="pl-PL" sz="1600" dirty="0" err="1">
                <a:solidFill>
                  <a:srgbClr val="DCDCAA"/>
                </a:solidFill>
                <a:latin typeface="Menlo" panose="020B0609030804020204" pitchFamily="49" charset="0"/>
              </a:rPr>
              <a:t>Msgf</a:t>
            </a:r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(</a:t>
            </a:r>
            <a:r>
              <a:rPr lang="pl-PL" sz="1600" dirty="0">
                <a:solidFill>
                  <a:srgbClr val="CE9178"/>
                </a:solidFill>
                <a:latin typeface="Menlo" panose="020B0609030804020204" pitchFamily="49" charset="0"/>
              </a:rPr>
              <a:t>"HTTP </a:t>
            </a:r>
            <a:r>
              <a:rPr lang="pl-PL" sz="1600" dirty="0" err="1">
                <a:solidFill>
                  <a:srgbClr val="CE9178"/>
                </a:solidFill>
                <a:latin typeface="Menlo" panose="020B0609030804020204" pitchFamily="49" charset="0"/>
              </a:rPr>
              <a:t>server</a:t>
            </a:r>
            <a:r>
              <a:rPr lang="pl-PL" sz="1600" dirty="0">
                <a:solidFill>
                  <a:srgbClr val="CE9178"/>
                </a:solidFill>
                <a:latin typeface="Menlo" panose="020B0609030804020204" pitchFamily="49" charset="0"/>
              </a:rPr>
              <a:t> </a:t>
            </a:r>
            <a:r>
              <a:rPr lang="pl-PL" sz="1600" dirty="0" err="1">
                <a:solidFill>
                  <a:srgbClr val="CE9178"/>
                </a:solidFill>
                <a:latin typeface="Menlo" panose="020B0609030804020204" pitchFamily="49" charset="0"/>
              </a:rPr>
              <a:t>failed</a:t>
            </a:r>
            <a:r>
              <a:rPr lang="pl-PL" sz="1600" dirty="0">
                <a:solidFill>
                  <a:srgbClr val="CE9178"/>
                </a:solidFill>
                <a:latin typeface="Menlo" panose="020B0609030804020204" pitchFamily="49" charset="0"/>
              </a:rPr>
              <a:t>: %v"</a:t>
            </a:r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, </a:t>
            </a:r>
            <a:r>
              <a:rPr lang="pl-PL" sz="1600" dirty="0" err="1">
                <a:solidFill>
                  <a:srgbClr val="D4D4D4"/>
                </a:solidFill>
                <a:latin typeface="Menlo" panose="020B0609030804020204" pitchFamily="49" charset="0"/>
              </a:rPr>
              <a:t>err</a:t>
            </a:r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)</a:t>
            </a:r>
          </a:p>
          <a:p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    }</a:t>
            </a:r>
          </a:p>
          <a:p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223584025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705040-D846-7D44-BBA1-762CAF23B8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pPr algn="ctr"/>
            <a:r>
              <a:rPr lang="pl-PL" dirty="0">
                <a:latin typeface="Roboto Medium" panose="02000000000000000000" pitchFamily="2" charset="0"/>
                <a:ea typeface="Roboto Medium" panose="02000000000000000000" pitchFamily="2" charset="0"/>
              </a:rPr>
              <a:t>How to instrument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4C0FBA3-F4DF-4B4B-8ACF-5376EE1C2098}"/>
              </a:ext>
            </a:extLst>
          </p:cNvPr>
          <p:cNvSpPr txBox="1"/>
          <p:nvPr/>
        </p:nvSpPr>
        <p:spPr>
          <a:xfrm>
            <a:off x="838200" y="1418884"/>
            <a:ext cx="10515600" cy="4031873"/>
          </a:xfrm>
          <a:prstGeom prst="rect">
            <a:avLst/>
          </a:prstGeom>
          <a:solidFill>
            <a:srgbClr val="424242"/>
          </a:solidFill>
        </p:spPr>
        <p:txBody>
          <a:bodyPr wrap="square" rtlCol="0">
            <a:spAutoFit/>
          </a:bodyPr>
          <a:lstStyle/>
          <a:p>
            <a:r>
              <a:rPr lang="pl-PL" sz="1600" dirty="0" err="1">
                <a:solidFill>
                  <a:srgbClr val="569CD6"/>
                </a:solidFill>
                <a:latin typeface="Menlo" panose="020B0609030804020204" pitchFamily="49" charset="0"/>
              </a:rPr>
              <a:t>func</a:t>
            </a:r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pl-PL" sz="1600" dirty="0" err="1">
                <a:solidFill>
                  <a:srgbClr val="DCDCAA"/>
                </a:solidFill>
                <a:latin typeface="Menlo" panose="020B0609030804020204" pitchFamily="49" charset="0"/>
              </a:rPr>
              <a:t>NewInstrument</a:t>
            </a:r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() *Instrument {</a:t>
            </a:r>
          </a:p>
          <a:p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    </a:t>
            </a:r>
            <a:r>
              <a:rPr lang="pl-PL" sz="1600" dirty="0">
                <a:solidFill>
                  <a:srgbClr val="6A9955"/>
                </a:solidFill>
                <a:latin typeface="Menlo" panose="020B0609030804020204" pitchFamily="49" charset="0"/>
              </a:rPr>
              <a:t>// </a:t>
            </a:r>
            <a:r>
              <a:rPr lang="pl-PL" sz="1600" dirty="0" err="1">
                <a:solidFill>
                  <a:srgbClr val="6A9955"/>
                </a:solidFill>
                <a:latin typeface="Menlo" panose="020B0609030804020204" pitchFamily="49" charset="0"/>
              </a:rPr>
              <a:t>used</a:t>
            </a:r>
            <a:r>
              <a:rPr lang="pl-PL" sz="1600" dirty="0">
                <a:solidFill>
                  <a:srgbClr val="6A9955"/>
                </a:solidFill>
                <a:latin typeface="Menlo" panose="020B0609030804020204" pitchFamily="49" charset="0"/>
              </a:rPr>
              <a:t> for monitoring and </a:t>
            </a:r>
            <a:r>
              <a:rPr lang="pl-PL" sz="1600" dirty="0" err="1">
                <a:solidFill>
                  <a:srgbClr val="6A9955"/>
                </a:solidFill>
                <a:latin typeface="Menlo" panose="020B0609030804020204" pitchFamily="49" charset="0"/>
              </a:rPr>
              <a:t>alerting</a:t>
            </a:r>
            <a:r>
              <a:rPr lang="pl-PL" sz="1600" dirty="0">
                <a:solidFill>
                  <a:srgbClr val="6A9955"/>
                </a:solidFill>
                <a:latin typeface="Menlo" panose="020B0609030804020204" pitchFamily="49" charset="0"/>
              </a:rPr>
              <a:t> (RED </a:t>
            </a:r>
            <a:r>
              <a:rPr lang="pl-PL" sz="1600" dirty="0" err="1">
                <a:solidFill>
                  <a:srgbClr val="6A9955"/>
                </a:solidFill>
                <a:latin typeface="Menlo" panose="020B0609030804020204" pitchFamily="49" charset="0"/>
              </a:rPr>
              <a:t>method</a:t>
            </a:r>
            <a:r>
              <a:rPr lang="pl-PL" sz="1600" dirty="0">
                <a:solidFill>
                  <a:srgbClr val="6A9955"/>
                </a:solidFill>
                <a:latin typeface="Menlo" panose="020B0609030804020204" pitchFamily="49" charset="0"/>
              </a:rPr>
              <a:t>)</a:t>
            </a:r>
            <a:endParaRPr lang="pl-PL" sz="1600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    </a:t>
            </a:r>
            <a:r>
              <a:rPr lang="pl-PL" sz="1600" dirty="0">
                <a:solidFill>
                  <a:srgbClr val="9CDCFE"/>
                </a:solidFill>
                <a:latin typeface="Menlo" panose="020B0609030804020204" pitchFamily="49" charset="0"/>
              </a:rPr>
              <a:t>histogram</a:t>
            </a:r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 := </a:t>
            </a:r>
            <a:r>
              <a:rPr lang="pl-PL" sz="1600" dirty="0" err="1">
                <a:solidFill>
                  <a:srgbClr val="D4D4D4"/>
                </a:solidFill>
                <a:latin typeface="Menlo" panose="020B0609030804020204" pitchFamily="49" charset="0"/>
              </a:rPr>
              <a:t>prometheus.</a:t>
            </a:r>
            <a:r>
              <a:rPr lang="pl-PL" sz="1600" dirty="0" err="1">
                <a:solidFill>
                  <a:srgbClr val="DCDCAA"/>
                </a:solidFill>
                <a:latin typeface="Menlo" panose="020B0609030804020204" pitchFamily="49" charset="0"/>
              </a:rPr>
              <a:t>NewHistogramVec</a:t>
            </a:r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(</a:t>
            </a:r>
            <a:r>
              <a:rPr lang="pl-PL" sz="1600" dirty="0" err="1">
                <a:solidFill>
                  <a:srgbClr val="D4D4D4"/>
                </a:solidFill>
                <a:latin typeface="Menlo" panose="020B0609030804020204" pitchFamily="49" charset="0"/>
              </a:rPr>
              <a:t>prometheus.HistogramOpts</a:t>
            </a:r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{</a:t>
            </a:r>
          </a:p>
          <a:p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        Subsystem: </a:t>
            </a:r>
            <a:r>
              <a:rPr lang="pl-PL" sz="1600" dirty="0">
                <a:solidFill>
                  <a:srgbClr val="CE9178"/>
                </a:solidFill>
                <a:latin typeface="Menlo" panose="020B0609030804020204" pitchFamily="49" charset="0"/>
              </a:rPr>
              <a:t>"http"</a:t>
            </a:r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,</a:t>
            </a:r>
          </a:p>
          <a:p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        </a:t>
            </a:r>
            <a:r>
              <a:rPr lang="pl-PL" sz="1600" dirty="0" err="1">
                <a:solidFill>
                  <a:srgbClr val="D4D4D4"/>
                </a:solidFill>
                <a:latin typeface="Menlo" panose="020B0609030804020204" pitchFamily="49" charset="0"/>
              </a:rPr>
              <a:t>Name</a:t>
            </a:r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sz="1600" dirty="0">
                <a:solidFill>
                  <a:srgbClr val="CE9178"/>
                </a:solidFill>
                <a:latin typeface="Menlo" panose="020B0609030804020204" pitchFamily="49" charset="0"/>
              </a:rPr>
              <a:t>"</a:t>
            </a:r>
            <a:r>
              <a:rPr lang="pl-PL" sz="1600" dirty="0" err="1">
                <a:solidFill>
                  <a:srgbClr val="CE9178"/>
                </a:solidFill>
                <a:latin typeface="Menlo" panose="020B0609030804020204" pitchFamily="49" charset="0"/>
              </a:rPr>
              <a:t>request_duration_seconds</a:t>
            </a:r>
            <a:r>
              <a:rPr lang="pl-PL" sz="1600" dirty="0">
                <a:solidFill>
                  <a:srgbClr val="CE9178"/>
                </a:solidFill>
                <a:latin typeface="Menlo" panose="020B0609030804020204" pitchFamily="49" charset="0"/>
              </a:rPr>
              <a:t>"</a:t>
            </a:r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,</a:t>
            </a:r>
          </a:p>
          <a:p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        Help: </a:t>
            </a:r>
            <a:r>
              <a:rPr lang="pl-PL" sz="1600" dirty="0">
                <a:solidFill>
                  <a:srgbClr val="CE9178"/>
                </a:solidFill>
                <a:latin typeface="Menlo" panose="020B0609030804020204" pitchFamily="49" charset="0"/>
              </a:rPr>
              <a:t>"</a:t>
            </a:r>
            <a:r>
              <a:rPr lang="pl-PL" sz="1600" dirty="0" err="1">
                <a:solidFill>
                  <a:srgbClr val="CE9178"/>
                </a:solidFill>
                <a:latin typeface="Menlo" panose="020B0609030804020204" pitchFamily="49" charset="0"/>
              </a:rPr>
              <a:t>Seconds</a:t>
            </a:r>
            <a:r>
              <a:rPr lang="pl-PL" sz="1600" dirty="0">
                <a:solidFill>
                  <a:srgbClr val="CE9178"/>
                </a:solidFill>
                <a:latin typeface="Menlo" panose="020B0609030804020204" pitchFamily="49" charset="0"/>
              </a:rPr>
              <a:t> </a:t>
            </a:r>
            <a:r>
              <a:rPr lang="pl-PL" sz="1600" dirty="0" err="1">
                <a:solidFill>
                  <a:srgbClr val="CE9178"/>
                </a:solidFill>
                <a:latin typeface="Menlo" panose="020B0609030804020204" pitchFamily="49" charset="0"/>
              </a:rPr>
              <a:t>spent</a:t>
            </a:r>
            <a:r>
              <a:rPr lang="pl-PL" sz="1600" dirty="0">
                <a:solidFill>
                  <a:srgbClr val="CE9178"/>
                </a:solidFill>
                <a:latin typeface="Menlo" panose="020B0609030804020204" pitchFamily="49" charset="0"/>
              </a:rPr>
              <a:t> </a:t>
            </a:r>
            <a:r>
              <a:rPr lang="pl-PL" sz="1600" dirty="0" err="1">
                <a:solidFill>
                  <a:srgbClr val="CE9178"/>
                </a:solidFill>
                <a:latin typeface="Menlo" panose="020B0609030804020204" pitchFamily="49" charset="0"/>
              </a:rPr>
              <a:t>serving</a:t>
            </a:r>
            <a:r>
              <a:rPr lang="pl-PL" sz="1600" dirty="0">
                <a:solidFill>
                  <a:srgbClr val="CE9178"/>
                </a:solidFill>
                <a:latin typeface="Menlo" panose="020B0609030804020204" pitchFamily="49" charset="0"/>
              </a:rPr>
              <a:t> HTTP </a:t>
            </a:r>
            <a:r>
              <a:rPr lang="pl-PL" sz="1600" dirty="0" err="1">
                <a:solidFill>
                  <a:srgbClr val="CE9178"/>
                </a:solidFill>
                <a:latin typeface="Menlo" panose="020B0609030804020204" pitchFamily="49" charset="0"/>
              </a:rPr>
              <a:t>requests</a:t>
            </a:r>
            <a:r>
              <a:rPr lang="pl-PL" sz="1600" dirty="0">
                <a:solidFill>
                  <a:srgbClr val="CE9178"/>
                </a:solidFill>
                <a:latin typeface="Menlo" panose="020B0609030804020204" pitchFamily="49" charset="0"/>
              </a:rPr>
              <a:t>."</a:t>
            </a:r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,</a:t>
            </a:r>
          </a:p>
          <a:p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        </a:t>
            </a:r>
            <a:r>
              <a:rPr lang="pl-PL" sz="1600" dirty="0" err="1">
                <a:solidFill>
                  <a:srgbClr val="D4D4D4"/>
                </a:solidFill>
                <a:latin typeface="Menlo" panose="020B0609030804020204" pitchFamily="49" charset="0"/>
              </a:rPr>
              <a:t>Buckets</a:t>
            </a:r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sz="1600" dirty="0" err="1">
                <a:solidFill>
                  <a:srgbClr val="D4D4D4"/>
                </a:solidFill>
                <a:latin typeface="Menlo" panose="020B0609030804020204" pitchFamily="49" charset="0"/>
              </a:rPr>
              <a:t>prometheus.DefBuckets</a:t>
            </a:r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,</a:t>
            </a:r>
          </a:p>
          <a:p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    }, []</a:t>
            </a:r>
            <a:r>
              <a:rPr lang="pl-PL" sz="1600" dirty="0">
                <a:solidFill>
                  <a:srgbClr val="4EC9B0"/>
                </a:solidFill>
                <a:latin typeface="Menlo" panose="020B0609030804020204" pitchFamily="49" charset="0"/>
              </a:rPr>
              <a:t>string</a:t>
            </a:r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{</a:t>
            </a:r>
            <a:r>
              <a:rPr lang="pl-PL" sz="1600" dirty="0">
                <a:solidFill>
                  <a:srgbClr val="CE9178"/>
                </a:solidFill>
                <a:latin typeface="Menlo" panose="020B0609030804020204" pitchFamily="49" charset="0"/>
              </a:rPr>
              <a:t>"</a:t>
            </a:r>
            <a:r>
              <a:rPr lang="pl-PL" sz="1600" dirty="0" err="1">
                <a:solidFill>
                  <a:srgbClr val="CE9178"/>
                </a:solidFill>
                <a:latin typeface="Menlo" panose="020B0609030804020204" pitchFamily="49" charset="0"/>
              </a:rPr>
              <a:t>method</a:t>
            </a:r>
            <a:r>
              <a:rPr lang="pl-PL" sz="1600" dirty="0">
                <a:solidFill>
                  <a:srgbClr val="CE9178"/>
                </a:solidFill>
                <a:latin typeface="Menlo" panose="020B0609030804020204" pitchFamily="49" charset="0"/>
              </a:rPr>
              <a:t>"</a:t>
            </a:r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, </a:t>
            </a:r>
            <a:r>
              <a:rPr lang="pl-PL" sz="1600" dirty="0">
                <a:solidFill>
                  <a:srgbClr val="CE9178"/>
                </a:solidFill>
                <a:latin typeface="Menlo" panose="020B0609030804020204" pitchFamily="49" charset="0"/>
              </a:rPr>
              <a:t>"</a:t>
            </a:r>
            <a:r>
              <a:rPr lang="pl-PL" sz="1600" dirty="0" err="1">
                <a:solidFill>
                  <a:srgbClr val="CE9178"/>
                </a:solidFill>
                <a:latin typeface="Menlo" panose="020B0609030804020204" pitchFamily="49" charset="0"/>
              </a:rPr>
              <a:t>path</a:t>
            </a:r>
            <a:r>
              <a:rPr lang="pl-PL" sz="1600" dirty="0">
                <a:solidFill>
                  <a:srgbClr val="CE9178"/>
                </a:solidFill>
                <a:latin typeface="Menlo" panose="020B0609030804020204" pitchFamily="49" charset="0"/>
              </a:rPr>
              <a:t>"</a:t>
            </a:r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, </a:t>
            </a:r>
            <a:r>
              <a:rPr lang="pl-PL" sz="1600" dirty="0">
                <a:solidFill>
                  <a:srgbClr val="CE9178"/>
                </a:solidFill>
                <a:latin typeface="Menlo" panose="020B0609030804020204" pitchFamily="49" charset="0"/>
              </a:rPr>
              <a:t>"status"</a:t>
            </a:r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})</a:t>
            </a:r>
          </a:p>
          <a:p>
            <a:b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</a:br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    </a:t>
            </a:r>
            <a:r>
              <a:rPr lang="pl-PL" sz="1600" dirty="0" err="1">
                <a:solidFill>
                  <a:srgbClr val="D4D4D4"/>
                </a:solidFill>
                <a:latin typeface="Menlo" panose="020B0609030804020204" pitchFamily="49" charset="0"/>
              </a:rPr>
              <a:t>prometheus.</a:t>
            </a:r>
            <a:r>
              <a:rPr lang="pl-PL" sz="1600" dirty="0" err="1">
                <a:solidFill>
                  <a:srgbClr val="DCDCAA"/>
                </a:solidFill>
                <a:latin typeface="Menlo" panose="020B0609030804020204" pitchFamily="49" charset="0"/>
              </a:rPr>
              <a:t>MustRegister</a:t>
            </a:r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(histogram)</a:t>
            </a:r>
          </a:p>
          <a:p>
            <a:b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</a:br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    </a:t>
            </a:r>
            <a:r>
              <a:rPr lang="pl-PL" sz="1600" dirty="0">
                <a:solidFill>
                  <a:srgbClr val="C586C0"/>
                </a:solidFill>
                <a:latin typeface="Menlo" panose="020B0609030804020204" pitchFamily="49" charset="0"/>
              </a:rPr>
              <a:t>return</a:t>
            </a:r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 &amp;Instrument{</a:t>
            </a:r>
          </a:p>
          <a:p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        Histogram: histogram, </a:t>
            </a:r>
          </a:p>
          <a:p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    }</a:t>
            </a:r>
          </a:p>
          <a:p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}</a:t>
            </a:r>
          </a:p>
          <a:p>
            <a:endParaRPr lang="pl-PL" sz="1600" dirty="0">
              <a:solidFill>
                <a:srgbClr val="D4D4D4"/>
              </a:solidFill>
              <a:latin typeface="Menlo" panose="020B06090308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19015076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705040-D846-7D44-BBA1-762CAF23B8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pPr algn="ctr"/>
            <a:r>
              <a:rPr lang="pl-PL" dirty="0">
                <a:latin typeface="Roboto Medium" panose="02000000000000000000" pitchFamily="2" charset="0"/>
                <a:ea typeface="Roboto Medium" panose="02000000000000000000" pitchFamily="2" charset="0"/>
              </a:rPr>
              <a:t>How to instrument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4C0FBA3-F4DF-4B4B-8ACF-5376EE1C2098}"/>
              </a:ext>
            </a:extLst>
          </p:cNvPr>
          <p:cNvSpPr txBox="1"/>
          <p:nvPr/>
        </p:nvSpPr>
        <p:spPr>
          <a:xfrm>
            <a:off x="838200" y="1127054"/>
            <a:ext cx="10515600" cy="5509200"/>
          </a:xfrm>
          <a:prstGeom prst="rect">
            <a:avLst/>
          </a:prstGeom>
          <a:solidFill>
            <a:srgbClr val="424242"/>
          </a:solidFill>
        </p:spPr>
        <p:txBody>
          <a:bodyPr wrap="square" rtlCol="0">
            <a:spAutoFit/>
          </a:bodyPr>
          <a:lstStyle/>
          <a:p>
            <a:r>
              <a:rPr lang="pl-PL" sz="1600" dirty="0" err="1">
                <a:solidFill>
                  <a:srgbClr val="569CD6"/>
                </a:solidFill>
                <a:latin typeface="Menlo" panose="020B0609030804020204" pitchFamily="49" charset="0"/>
              </a:rPr>
              <a:t>func</a:t>
            </a:r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 (i Instrument) </a:t>
            </a:r>
            <a:r>
              <a:rPr lang="pl-PL" sz="1600" dirty="0" err="1">
                <a:solidFill>
                  <a:srgbClr val="DCDCAA"/>
                </a:solidFill>
                <a:latin typeface="Menlo" panose="020B0609030804020204" pitchFamily="49" charset="0"/>
              </a:rPr>
              <a:t>Wrap</a:t>
            </a:r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(</a:t>
            </a:r>
            <a:r>
              <a:rPr lang="pl-PL" sz="1600" dirty="0" err="1">
                <a:solidFill>
                  <a:srgbClr val="D4D4D4"/>
                </a:solidFill>
                <a:latin typeface="Menlo" panose="020B0609030804020204" pitchFamily="49" charset="0"/>
              </a:rPr>
              <a:t>next</a:t>
            </a:r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pl-PL" sz="1600" dirty="0" err="1">
                <a:solidFill>
                  <a:srgbClr val="D4D4D4"/>
                </a:solidFill>
                <a:latin typeface="Menlo" panose="020B0609030804020204" pitchFamily="49" charset="0"/>
              </a:rPr>
              <a:t>http.Handler</a:t>
            </a:r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) </a:t>
            </a:r>
            <a:r>
              <a:rPr lang="pl-PL" sz="1600" dirty="0" err="1">
                <a:solidFill>
                  <a:srgbClr val="D4D4D4"/>
                </a:solidFill>
                <a:latin typeface="Menlo" panose="020B0609030804020204" pitchFamily="49" charset="0"/>
              </a:rPr>
              <a:t>http.Handler</a:t>
            </a:r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 {</a:t>
            </a:r>
          </a:p>
          <a:p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    </a:t>
            </a:r>
            <a:r>
              <a:rPr lang="pl-PL" sz="1600" dirty="0">
                <a:solidFill>
                  <a:srgbClr val="C586C0"/>
                </a:solidFill>
                <a:latin typeface="Menlo" panose="020B0609030804020204" pitchFamily="49" charset="0"/>
              </a:rPr>
              <a:t>return</a:t>
            </a:r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pl-PL" sz="1600" dirty="0" err="1">
                <a:solidFill>
                  <a:srgbClr val="D4D4D4"/>
                </a:solidFill>
                <a:latin typeface="Menlo" panose="020B0609030804020204" pitchFamily="49" charset="0"/>
              </a:rPr>
              <a:t>http.</a:t>
            </a:r>
            <a:r>
              <a:rPr lang="pl-PL" sz="1600" dirty="0" err="1">
                <a:solidFill>
                  <a:srgbClr val="DCDCAA"/>
                </a:solidFill>
                <a:latin typeface="Menlo" panose="020B0609030804020204" pitchFamily="49" charset="0"/>
              </a:rPr>
              <a:t>HandlerFunc</a:t>
            </a:r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(</a:t>
            </a:r>
            <a:r>
              <a:rPr lang="pl-PL" sz="1600" dirty="0" err="1">
                <a:solidFill>
                  <a:srgbClr val="569CD6"/>
                </a:solidFill>
                <a:latin typeface="Menlo" panose="020B0609030804020204" pitchFamily="49" charset="0"/>
              </a:rPr>
              <a:t>func</a:t>
            </a:r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(w </a:t>
            </a:r>
            <a:r>
              <a:rPr lang="pl-PL" sz="1600" dirty="0" err="1">
                <a:solidFill>
                  <a:srgbClr val="D4D4D4"/>
                </a:solidFill>
                <a:latin typeface="Menlo" panose="020B0609030804020204" pitchFamily="49" charset="0"/>
              </a:rPr>
              <a:t>http.ResponseWriter</a:t>
            </a:r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, r *</a:t>
            </a:r>
            <a:r>
              <a:rPr lang="pl-PL" sz="1600" dirty="0" err="1">
                <a:solidFill>
                  <a:srgbClr val="D4D4D4"/>
                </a:solidFill>
                <a:latin typeface="Menlo" panose="020B0609030804020204" pitchFamily="49" charset="0"/>
              </a:rPr>
              <a:t>http.Request</a:t>
            </a:r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) {</a:t>
            </a:r>
          </a:p>
          <a:p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        </a:t>
            </a:r>
            <a:r>
              <a:rPr lang="pl-PL" sz="1600" dirty="0" err="1">
                <a:solidFill>
                  <a:srgbClr val="9CDCFE"/>
                </a:solidFill>
                <a:latin typeface="Menlo" panose="020B0609030804020204" pitchFamily="49" charset="0"/>
              </a:rPr>
              <a:t>begin</a:t>
            </a:r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 := </a:t>
            </a:r>
            <a:r>
              <a:rPr lang="pl-PL" sz="1600" dirty="0" err="1">
                <a:solidFill>
                  <a:srgbClr val="D4D4D4"/>
                </a:solidFill>
                <a:latin typeface="Menlo" panose="020B0609030804020204" pitchFamily="49" charset="0"/>
              </a:rPr>
              <a:t>time.</a:t>
            </a:r>
            <a:r>
              <a:rPr lang="pl-PL" sz="1600" dirty="0" err="1">
                <a:solidFill>
                  <a:srgbClr val="DCDCAA"/>
                </a:solidFill>
                <a:latin typeface="Menlo" panose="020B0609030804020204" pitchFamily="49" charset="0"/>
              </a:rPr>
              <a:t>Now</a:t>
            </a:r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()</a:t>
            </a:r>
          </a:p>
          <a:p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        </a:t>
            </a:r>
            <a:r>
              <a:rPr lang="pl-PL" sz="1600" dirty="0" err="1">
                <a:solidFill>
                  <a:srgbClr val="9CDCFE"/>
                </a:solidFill>
                <a:latin typeface="Menlo" panose="020B0609030804020204" pitchFamily="49" charset="0"/>
              </a:rPr>
              <a:t>interceptor</a:t>
            </a:r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 := &amp;</a:t>
            </a:r>
            <a:r>
              <a:rPr lang="pl-PL" sz="1600" dirty="0" err="1">
                <a:solidFill>
                  <a:srgbClr val="D4D4D4"/>
                </a:solidFill>
                <a:latin typeface="Menlo" panose="020B0609030804020204" pitchFamily="49" charset="0"/>
              </a:rPr>
              <a:t>interceptor</a:t>
            </a:r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{</a:t>
            </a:r>
            <a:r>
              <a:rPr lang="pl-PL" sz="1600" dirty="0" err="1">
                <a:solidFill>
                  <a:srgbClr val="D4D4D4"/>
                </a:solidFill>
                <a:latin typeface="Menlo" panose="020B0609030804020204" pitchFamily="49" charset="0"/>
              </a:rPr>
              <a:t>ResponseWriter</a:t>
            </a:r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: w, </a:t>
            </a:r>
            <a:r>
              <a:rPr lang="pl-PL" sz="1600" dirty="0" err="1">
                <a:solidFill>
                  <a:srgbClr val="D4D4D4"/>
                </a:solidFill>
                <a:latin typeface="Menlo" panose="020B0609030804020204" pitchFamily="49" charset="0"/>
              </a:rPr>
              <a:t>statusCode</a:t>
            </a:r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sz="1600" dirty="0" err="1">
                <a:solidFill>
                  <a:srgbClr val="D4D4D4"/>
                </a:solidFill>
                <a:latin typeface="Menlo" panose="020B0609030804020204" pitchFamily="49" charset="0"/>
              </a:rPr>
              <a:t>http.StatusOK</a:t>
            </a:r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}</a:t>
            </a:r>
          </a:p>
          <a:p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        </a:t>
            </a:r>
            <a:r>
              <a:rPr lang="pl-PL" sz="1600" dirty="0" err="1">
                <a:solidFill>
                  <a:srgbClr val="9CDCFE"/>
                </a:solidFill>
                <a:latin typeface="Menlo" panose="020B0609030804020204" pitchFamily="49" charset="0"/>
              </a:rPr>
              <a:t>path</a:t>
            </a:r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 := </a:t>
            </a:r>
            <a:r>
              <a:rPr lang="pl-PL" sz="1600" dirty="0" err="1">
                <a:solidFill>
                  <a:srgbClr val="DCDCAA"/>
                </a:solidFill>
                <a:latin typeface="Menlo" panose="020B0609030804020204" pitchFamily="49" charset="0"/>
              </a:rPr>
              <a:t>urlToLabel</a:t>
            </a:r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(</a:t>
            </a:r>
            <a:r>
              <a:rPr lang="pl-PL" sz="1600" dirty="0" err="1">
                <a:solidFill>
                  <a:srgbClr val="D4D4D4"/>
                </a:solidFill>
                <a:latin typeface="Menlo" panose="020B0609030804020204" pitchFamily="49" charset="0"/>
              </a:rPr>
              <a:t>r.URL.Path</a:t>
            </a:r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)</a:t>
            </a:r>
          </a:p>
          <a:p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        </a:t>
            </a:r>
            <a:r>
              <a:rPr lang="pl-PL" sz="1600" dirty="0" err="1">
                <a:solidFill>
                  <a:srgbClr val="D4D4D4"/>
                </a:solidFill>
                <a:latin typeface="Menlo" panose="020B0609030804020204" pitchFamily="49" charset="0"/>
              </a:rPr>
              <a:t>next.</a:t>
            </a:r>
            <a:r>
              <a:rPr lang="pl-PL" sz="1600" dirty="0" err="1">
                <a:solidFill>
                  <a:srgbClr val="DCDCAA"/>
                </a:solidFill>
                <a:latin typeface="Menlo" panose="020B0609030804020204" pitchFamily="49" charset="0"/>
              </a:rPr>
              <a:t>ServeHTTP</a:t>
            </a:r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(</a:t>
            </a:r>
            <a:r>
              <a:rPr lang="pl-PL" sz="1600" dirty="0" err="1">
                <a:solidFill>
                  <a:srgbClr val="D4D4D4"/>
                </a:solidFill>
                <a:latin typeface="Menlo" panose="020B0609030804020204" pitchFamily="49" charset="0"/>
              </a:rPr>
              <a:t>interceptor</a:t>
            </a:r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, r)</a:t>
            </a:r>
          </a:p>
          <a:p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        </a:t>
            </a:r>
            <a:r>
              <a:rPr lang="pl-PL" sz="1600" dirty="0" err="1">
                <a:solidFill>
                  <a:srgbClr val="569CD6"/>
                </a:solidFill>
                <a:latin typeface="Menlo" panose="020B0609030804020204" pitchFamily="49" charset="0"/>
              </a:rPr>
              <a:t>var</a:t>
            </a:r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 (</a:t>
            </a:r>
          </a:p>
          <a:p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            </a:t>
            </a:r>
            <a:r>
              <a:rPr lang="pl-PL" sz="1600" dirty="0">
                <a:solidFill>
                  <a:srgbClr val="9CDCFE"/>
                </a:solidFill>
                <a:latin typeface="Menlo" panose="020B0609030804020204" pitchFamily="49" charset="0"/>
              </a:rPr>
              <a:t>status</a:t>
            </a:r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 = </a:t>
            </a:r>
            <a:r>
              <a:rPr lang="pl-PL" sz="1600" dirty="0" err="1">
                <a:solidFill>
                  <a:srgbClr val="D4D4D4"/>
                </a:solidFill>
                <a:latin typeface="Menlo" panose="020B0609030804020204" pitchFamily="49" charset="0"/>
              </a:rPr>
              <a:t>strconv.</a:t>
            </a:r>
            <a:r>
              <a:rPr lang="pl-PL" sz="1600" dirty="0" err="1">
                <a:solidFill>
                  <a:srgbClr val="DCDCAA"/>
                </a:solidFill>
                <a:latin typeface="Menlo" panose="020B0609030804020204" pitchFamily="49" charset="0"/>
              </a:rPr>
              <a:t>Itoa</a:t>
            </a:r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(</a:t>
            </a:r>
            <a:r>
              <a:rPr lang="pl-PL" sz="1600" dirty="0" err="1">
                <a:solidFill>
                  <a:srgbClr val="D4D4D4"/>
                </a:solidFill>
                <a:latin typeface="Menlo" panose="020B0609030804020204" pitchFamily="49" charset="0"/>
              </a:rPr>
              <a:t>interceptor.statusCode</a:t>
            </a:r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)</a:t>
            </a:r>
          </a:p>
          <a:p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            </a:t>
            </a:r>
            <a:r>
              <a:rPr lang="pl-PL" sz="1600" dirty="0" err="1">
                <a:solidFill>
                  <a:srgbClr val="9CDCFE"/>
                </a:solidFill>
                <a:latin typeface="Menlo" panose="020B0609030804020204" pitchFamily="49" charset="0"/>
              </a:rPr>
              <a:t>took</a:t>
            </a:r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 = </a:t>
            </a:r>
            <a:r>
              <a:rPr lang="pl-PL" sz="1600" dirty="0" err="1">
                <a:solidFill>
                  <a:srgbClr val="D4D4D4"/>
                </a:solidFill>
                <a:latin typeface="Menlo" panose="020B0609030804020204" pitchFamily="49" charset="0"/>
              </a:rPr>
              <a:t>time.</a:t>
            </a:r>
            <a:r>
              <a:rPr lang="pl-PL" sz="1600" dirty="0" err="1">
                <a:solidFill>
                  <a:srgbClr val="DCDCAA"/>
                </a:solidFill>
                <a:latin typeface="Menlo" panose="020B0609030804020204" pitchFamily="49" charset="0"/>
              </a:rPr>
              <a:t>Since</a:t>
            </a:r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(</a:t>
            </a:r>
            <a:r>
              <a:rPr lang="pl-PL" sz="1600" dirty="0" err="1">
                <a:solidFill>
                  <a:srgbClr val="D4D4D4"/>
                </a:solidFill>
                <a:latin typeface="Menlo" panose="020B0609030804020204" pitchFamily="49" charset="0"/>
              </a:rPr>
              <a:t>begin</a:t>
            </a:r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)</a:t>
            </a:r>
          </a:p>
          <a:p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        )</a:t>
            </a:r>
          </a:p>
          <a:p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        </a:t>
            </a:r>
            <a:r>
              <a:rPr lang="pl-PL" sz="1600" dirty="0" err="1">
                <a:solidFill>
                  <a:srgbClr val="D4D4D4"/>
                </a:solidFill>
                <a:latin typeface="Menlo" panose="020B0609030804020204" pitchFamily="49" charset="0"/>
              </a:rPr>
              <a:t>log.</a:t>
            </a:r>
            <a:r>
              <a:rPr lang="pl-PL" sz="1600" dirty="0" err="1">
                <a:solidFill>
                  <a:srgbClr val="DCDCAA"/>
                </a:solidFill>
                <a:latin typeface="Menlo" panose="020B0609030804020204" pitchFamily="49" charset="0"/>
              </a:rPr>
              <a:t>Info</a:t>
            </a:r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().</a:t>
            </a:r>
            <a:r>
              <a:rPr lang="pl-PL" sz="1600" dirty="0" err="1">
                <a:solidFill>
                  <a:srgbClr val="DCDCAA"/>
                </a:solidFill>
                <a:latin typeface="Menlo" panose="020B0609030804020204" pitchFamily="49" charset="0"/>
              </a:rPr>
              <a:t>Msgf</a:t>
            </a:r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(</a:t>
            </a:r>
            <a:r>
              <a:rPr lang="pl-PL" sz="1600" dirty="0">
                <a:solidFill>
                  <a:srgbClr val="CE9178"/>
                </a:solidFill>
                <a:latin typeface="Menlo" panose="020B0609030804020204" pitchFamily="49" charset="0"/>
              </a:rPr>
              <a:t>"%s - %s %s %s %s %s </a:t>
            </a:r>
            <a:r>
              <a:rPr lang="pl-PL" sz="1600" dirty="0" err="1">
                <a:solidFill>
                  <a:srgbClr val="CE9178"/>
                </a:solidFill>
                <a:latin typeface="Menlo" panose="020B0609030804020204" pitchFamily="49" charset="0"/>
              </a:rPr>
              <a:t>Took</a:t>
            </a:r>
            <a:r>
              <a:rPr lang="pl-PL" sz="1600" dirty="0">
                <a:solidFill>
                  <a:srgbClr val="CE9178"/>
                </a:solidFill>
                <a:latin typeface="Menlo" panose="020B0609030804020204" pitchFamily="49" charset="0"/>
              </a:rPr>
              <a:t>: %s"</a:t>
            </a:r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,</a:t>
            </a:r>
          </a:p>
          <a:p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            </a:t>
            </a:r>
            <a:r>
              <a:rPr lang="pl-PL" sz="1600" dirty="0" err="1">
                <a:solidFill>
                  <a:srgbClr val="DCDCAA"/>
                </a:solidFill>
                <a:latin typeface="Menlo" panose="020B0609030804020204" pitchFamily="49" charset="0"/>
              </a:rPr>
              <a:t>getRemoteAddr</a:t>
            </a:r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(r),</a:t>
            </a:r>
          </a:p>
          <a:p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            </a:t>
            </a:r>
            <a:r>
              <a:rPr lang="pl-PL" sz="1600" dirty="0" err="1">
                <a:solidFill>
                  <a:srgbClr val="D4D4D4"/>
                </a:solidFill>
                <a:latin typeface="Menlo" panose="020B0609030804020204" pitchFamily="49" charset="0"/>
              </a:rPr>
              <a:t>r.Method</a:t>
            </a:r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,</a:t>
            </a:r>
          </a:p>
          <a:p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            </a:t>
            </a:r>
            <a:r>
              <a:rPr lang="pl-PL" sz="1600" dirty="0" err="1">
                <a:solidFill>
                  <a:srgbClr val="D4D4D4"/>
                </a:solidFill>
                <a:latin typeface="Menlo" panose="020B0609030804020204" pitchFamily="49" charset="0"/>
              </a:rPr>
              <a:t>r.RequestURI</a:t>
            </a:r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,</a:t>
            </a:r>
          </a:p>
          <a:p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            </a:t>
            </a:r>
            <a:r>
              <a:rPr lang="pl-PL" sz="1600" dirty="0" err="1">
                <a:solidFill>
                  <a:srgbClr val="D4D4D4"/>
                </a:solidFill>
                <a:latin typeface="Menlo" panose="020B0609030804020204" pitchFamily="49" charset="0"/>
              </a:rPr>
              <a:t>r.Proto</a:t>
            </a:r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,</a:t>
            </a:r>
          </a:p>
          <a:p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            status,</a:t>
            </a:r>
          </a:p>
          <a:p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            </a:t>
            </a:r>
            <a:r>
              <a:rPr lang="pl-PL" sz="1600" dirty="0" err="1">
                <a:solidFill>
                  <a:srgbClr val="D4D4D4"/>
                </a:solidFill>
                <a:latin typeface="Menlo" panose="020B0609030804020204" pitchFamily="49" charset="0"/>
              </a:rPr>
              <a:t>r.</a:t>
            </a:r>
            <a:r>
              <a:rPr lang="pl-PL" sz="1600" dirty="0" err="1">
                <a:solidFill>
                  <a:srgbClr val="DCDCAA"/>
                </a:solidFill>
                <a:latin typeface="Menlo" panose="020B0609030804020204" pitchFamily="49" charset="0"/>
              </a:rPr>
              <a:t>UserAgent</a:t>
            </a:r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(),</a:t>
            </a:r>
          </a:p>
          <a:p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            </a:t>
            </a:r>
            <a:r>
              <a:rPr lang="pl-PL" sz="1600" dirty="0" err="1">
                <a:solidFill>
                  <a:srgbClr val="D4D4D4"/>
                </a:solidFill>
                <a:latin typeface="Menlo" panose="020B0609030804020204" pitchFamily="49" charset="0"/>
              </a:rPr>
              <a:t>took.</a:t>
            </a:r>
            <a:r>
              <a:rPr lang="pl-PL" sz="1600" dirty="0" err="1">
                <a:solidFill>
                  <a:srgbClr val="DCDCAA"/>
                </a:solidFill>
                <a:latin typeface="Menlo" panose="020B0609030804020204" pitchFamily="49" charset="0"/>
              </a:rPr>
              <a:t>String</a:t>
            </a:r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())</a:t>
            </a:r>
          </a:p>
          <a:p>
            <a:b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</a:br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        </a:t>
            </a:r>
            <a:r>
              <a:rPr lang="pl-PL" sz="1600" dirty="0" err="1">
                <a:solidFill>
                  <a:srgbClr val="D4D4D4"/>
                </a:solidFill>
                <a:latin typeface="Menlo" panose="020B0609030804020204" pitchFamily="49" charset="0"/>
              </a:rPr>
              <a:t>i.Histogram.</a:t>
            </a:r>
            <a:r>
              <a:rPr lang="pl-PL" sz="1600" dirty="0" err="1">
                <a:solidFill>
                  <a:srgbClr val="DCDCAA"/>
                </a:solidFill>
                <a:latin typeface="Menlo" panose="020B0609030804020204" pitchFamily="49" charset="0"/>
              </a:rPr>
              <a:t>WithLabelValues</a:t>
            </a:r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(</a:t>
            </a:r>
            <a:r>
              <a:rPr lang="pl-PL" sz="1600" dirty="0" err="1">
                <a:solidFill>
                  <a:srgbClr val="D4D4D4"/>
                </a:solidFill>
                <a:latin typeface="Menlo" panose="020B0609030804020204" pitchFamily="49" charset="0"/>
              </a:rPr>
              <a:t>r.Method</a:t>
            </a:r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, </a:t>
            </a:r>
            <a:r>
              <a:rPr lang="pl-PL" sz="1600" dirty="0" err="1">
                <a:solidFill>
                  <a:srgbClr val="D4D4D4"/>
                </a:solidFill>
                <a:latin typeface="Menlo" panose="020B0609030804020204" pitchFamily="49" charset="0"/>
              </a:rPr>
              <a:t>path</a:t>
            </a:r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, status).</a:t>
            </a:r>
            <a:r>
              <a:rPr lang="pl-PL" sz="1600" dirty="0" err="1">
                <a:solidFill>
                  <a:srgbClr val="DCDCAA"/>
                </a:solidFill>
                <a:latin typeface="Menlo" panose="020B0609030804020204" pitchFamily="49" charset="0"/>
              </a:rPr>
              <a:t>Observe</a:t>
            </a:r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(</a:t>
            </a:r>
            <a:r>
              <a:rPr lang="pl-PL" sz="1600" dirty="0" err="1">
                <a:solidFill>
                  <a:srgbClr val="D4D4D4"/>
                </a:solidFill>
                <a:latin typeface="Menlo" panose="020B0609030804020204" pitchFamily="49" charset="0"/>
              </a:rPr>
              <a:t>took.</a:t>
            </a:r>
            <a:r>
              <a:rPr lang="pl-PL" sz="1600" dirty="0" err="1">
                <a:solidFill>
                  <a:srgbClr val="DCDCAA"/>
                </a:solidFill>
                <a:latin typeface="Menlo" panose="020B0609030804020204" pitchFamily="49" charset="0"/>
              </a:rPr>
              <a:t>Seconds</a:t>
            </a:r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())</a:t>
            </a:r>
          </a:p>
          <a:p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    })</a:t>
            </a:r>
          </a:p>
          <a:p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20035390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705040-D846-7D44-BBA1-762CAF23B8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5847" y="206055"/>
            <a:ext cx="10515600" cy="666007"/>
          </a:xfrm>
        </p:spPr>
        <p:txBody>
          <a:bodyPr>
            <a:normAutofit fontScale="90000"/>
          </a:bodyPr>
          <a:lstStyle/>
          <a:p>
            <a:pPr algn="ctr"/>
            <a:r>
              <a:rPr lang="pl-PL" dirty="0">
                <a:latin typeface="Roboto Medium" panose="02000000000000000000" pitchFamily="2" charset="0"/>
                <a:ea typeface="Roboto Medium" panose="02000000000000000000" pitchFamily="2" charset="0"/>
              </a:rPr>
              <a:t>Application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F242C446-652F-5043-870A-F5EA6B9523E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7042" y="1511315"/>
            <a:ext cx="10873207" cy="2422186"/>
          </a:xfrm>
          <a:solidFill>
            <a:srgbClr val="424242"/>
          </a:solidFill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pl-PL" sz="2200" dirty="0" err="1">
                <a:solidFill>
                  <a:srgbClr val="569CD6"/>
                </a:solidFill>
                <a:latin typeface="Menlo" panose="020B0609030804020204" pitchFamily="49" charset="0"/>
              </a:rPr>
              <a:t>func</a:t>
            </a:r>
            <a:r>
              <a:rPr lang="pl-PL" sz="2200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pl-PL" sz="2200" dirty="0" err="1">
                <a:solidFill>
                  <a:srgbClr val="DCDCAA"/>
                </a:solidFill>
                <a:latin typeface="Menlo" panose="020B0609030804020204" pitchFamily="49" charset="0"/>
              </a:rPr>
              <a:t>main</a:t>
            </a:r>
            <a:r>
              <a:rPr lang="pl-PL" sz="2200" dirty="0">
                <a:solidFill>
                  <a:srgbClr val="D4D4D4"/>
                </a:solidFill>
                <a:latin typeface="Menlo" panose="020B0609030804020204" pitchFamily="49" charset="0"/>
              </a:rPr>
              <a:t>() {</a:t>
            </a:r>
          </a:p>
          <a:p>
            <a:pPr marL="0" indent="0">
              <a:buNone/>
            </a:pPr>
            <a:r>
              <a:rPr lang="pl-PL" sz="2200" dirty="0">
                <a:solidFill>
                  <a:srgbClr val="D4D4D4"/>
                </a:solidFill>
                <a:latin typeface="Menlo" panose="020B0609030804020204" pitchFamily="49" charset="0"/>
              </a:rPr>
              <a:t>    </a:t>
            </a:r>
            <a:r>
              <a:rPr lang="pl-PL" sz="2200" dirty="0" err="1">
                <a:solidFill>
                  <a:srgbClr val="D4D4D4"/>
                </a:solidFill>
                <a:latin typeface="Menlo" panose="020B0609030804020204" pitchFamily="49" charset="0"/>
              </a:rPr>
              <a:t>http.</a:t>
            </a:r>
            <a:r>
              <a:rPr lang="pl-PL" sz="2200" dirty="0" err="1">
                <a:solidFill>
                  <a:srgbClr val="DCDCAA"/>
                </a:solidFill>
                <a:latin typeface="Menlo" panose="020B0609030804020204" pitchFamily="49" charset="0"/>
              </a:rPr>
              <a:t>Handle</a:t>
            </a:r>
            <a:r>
              <a:rPr lang="pl-PL" sz="2200" dirty="0">
                <a:solidFill>
                  <a:srgbClr val="D4D4D4"/>
                </a:solidFill>
                <a:latin typeface="Menlo" panose="020B0609030804020204" pitchFamily="49" charset="0"/>
              </a:rPr>
              <a:t>(</a:t>
            </a:r>
            <a:r>
              <a:rPr lang="pl-PL" sz="2200" dirty="0">
                <a:solidFill>
                  <a:srgbClr val="CE9178"/>
                </a:solidFill>
                <a:latin typeface="Menlo" panose="020B0609030804020204" pitchFamily="49" charset="0"/>
              </a:rPr>
              <a:t>"/</a:t>
            </a:r>
            <a:r>
              <a:rPr lang="pl-PL" sz="2200" dirty="0" err="1">
                <a:solidFill>
                  <a:srgbClr val="CE9178"/>
                </a:solidFill>
                <a:latin typeface="Menlo" panose="020B0609030804020204" pitchFamily="49" charset="0"/>
              </a:rPr>
              <a:t>add</a:t>
            </a:r>
            <a:r>
              <a:rPr lang="pl-PL" sz="2200" dirty="0">
                <a:solidFill>
                  <a:srgbClr val="CE9178"/>
                </a:solidFill>
                <a:latin typeface="Menlo" panose="020B0609030804020204" pitchFamily="49" charset="0"/>
              </a:rPr>
              <a:t>"</a:t>
            </a:r>
            <a:r>
              <a:rPr lang="pl-PL" sz="2200" dirty="0">
                <a:solidFill>
                  <a:srgbClr val="D4D4D4"/>
                </a:solidFill>
                <a:latin typeface="Menlo" panose="020B0609030804020204" pitchFamily="49" charset="0"/>
              </a:rPr>
              <a:t>, </a:t>
            </a:r>
            <a:r>
              <a:rPr lang="pl-PL" sz="2200" dirty="0" err="1">
                <a:solidFill>
                  <a:srgbClr val="D4D4D4"/>
                </a:solidFill>
                <a:latin typeface="Menlo" panose="020B0609030804020204" pitchFamily="49" charset="0"/>
              </a:rPr>
              <a:t>http.</a:t>
            </a:r>
            <a:r>
              <a:rPr lang="pl-PL" sz="2200" dirty="0" err="1">
                <a:solidFill>
                  <a:srgbClr val="DCDCAA"/>
                </a:solidFill>
                <a:latin typeface="Menlo" panose="020B0609030804020204" pitchFamily="49" charset="0"/>
              </a:rPr>
              <a:t>HandlerFunc</a:t>
            </a:r>
            <a:r>
              <a:rPr lang="pl-PL" sz="2200" dirty="0">
                <a:solidFill>
                  <a:srgbClr val="D4D4D4"/>
                </a:solidFill>
                <a:latin typeface="Menlo" panose="020B0609030804020204" pitchFamily="49" charset="0"/>
              </a:rPr>
              <a:t>(</a:t>
            </a:r>
            <a:r>
              <a:rPr lang="pl-PL" sz="2200" dirty="0" err="1">
                <a:solidFill>
                  <a:srgbClr val="D4D4D4"/>
                </a:solidFill>
                <a:latin typeface="Menlo" panose="020B0609030804020204" pitchFamily="49" charset="0"/>
              </a:rPr>
              <a:t>addHandler</a:t>
            </a:r>
            <a:r>
              <a:rPr lang="pl-PL" sz="2200" dirty="0">
                <a:solidFill>
                  <a:srgbClr val="D4D4D4"/>
                </a:solidFill>
                <a:latin typeface="Menlo" panose="020B0609030804020204" pitchFamily="49" charset="0"/>
              </a:rPr>
              <a:t>))</a:t>
            </a:r>
          </a:p>
          <a:p>
            <a:pPr marL="0" indent="0">
              <a:buNone/>
            </a:pPr>
            <a:br>
              <a:rPr lang="pl-PL" sz="2200" dirty="0">
                <a:solidFill>
                  <a:srgbClr val="D4D4D4"/>
                </a:solidFill>
                <a:latin typeface="Menlo" panose="020B0609030804020204" pitchFamily="49" charset="0"/>
              </a:rPr>
            </a:br>
            <a:r>
              <a:rPr lang="pl-PL" sz="2200" dirty="0">
                <a:solidFill>
                  <a:srgbClr val="D4D4D4"/>
                </a:solidFill>
                <a:latin typeface="Menlo" panose="020B0609030804020204" pitchFamily="49" charset="0"/>
              </a:rPr>
              <a:t>    </a:t>
            </a:r>
            <a:r>
              <a:rPr lang="pl-PL" sz="2200" dirty="0" err="1">
                <a:solidFill>
                  <a:srgbClr val="D4D4D4"/>
                </a:solidFill>
                <a:latin typeface="Menlo" panose="020B0609030804020204" pitchFamily="49" charset="0"/>
              </a:rPr>
              <a:t>log.</a:t>
            </a:r>
            <a:r>
              <a:rPr lang="pl-PL" sz="2200" dirty="0" err="1">
                <a:solidFill>
                  <a:srgbClr val="DCDCAA"/>
                </a:solidFill>
                <a:latin typeface="Menlo" panose="020B0609030804020204" pitchFamily="49" charset="0"/>
              </a:rPr>
              <a:t>Println</a:t>
            </a:r>
            <a:r>
              <a:rPr lang="pl-PL" sz="2200" dirty="0">
                <a:solidFill>
                  <a:srgbClr val="D4D4D4"/>
                </a:solidFill>
                <a:latin typeface="Menlo" panose="020B0609030804020204" pitchFamily="49" charset="0"/>
              </a:rPr>
              <a:t>(</a:t>
            </a:r>
            <a:r>
              <a:rPr lang="pl-PL" sz="2200" dirty="0">
                <a:solidFill>
                  <a:srgbClr val="CE9178"/>
                </a:solidFill>
                <a:latin typeface="Menlo" panose="020B0609030804020204" pitchFamily="49" charset="0"/>
              </a:rPr>
              <a:t>"</a:t>
            </a:r>
            <a:r>
              <a:rPr lang="pl-PL" sz="2200" dirty="0" err="1">
                <a:solidFill>
                  <a:srgbClr val="CE9178"/>
                </a:solidFill>
                <a:latin typeface="Menlo" panose="020B0609030804020204" pitchFamily="49" charset="0"/>
              </a:rPr>
              <a:t>Starting</a:t>
            </a:r>
            <a:r>
              <a:rPr lang="pl-PL" sz="2200" dirty="0">
                <a:solidFill>
                  <a:srgbClr val="CE9178"/>
                </a:solidFill>
                <a:latin typeface="Menlo" panose="020B0609030804020204" pitchFamily="49" charset="0"/>
              </a:rPr>
              <a:t> HTTP </a:t>
            </a:r>
            <a:r>
              <a:rPr lang="pl-PL" sz="2200" dirty="0" err="1">
                <a:solidFill>
                  <a:srgbClr val="CE9178"/>
                </a:solidFill>
                <a:latin typeface="Menlo" panose="020B0609030804020204" pitchFamily="49" charset="0"/>
              </a:rPr>
              <a:t>server</a:t>
            </a:r>
            <a:r>
              <a:rPr lang="pl-PL" sz="2200" dirty="0">
                <a:solidFill>
                  <a:srgbClr val="CE9178"/>
                </a:solidFill>
                <a:latin typeface="Menlo" panose="020B0609030804020204" pitchFamily="49" charset="0"/>
              </a:rPr>
              <a:t> on port 8081"</a:t>
            </a:r>
            <a:r>
              <a:rPr lang="pl-PL" sz="2200" dirty="0">
                <a:solidFill>
                  <a:srgbClr val="D4D4D4"/>
                </a:solidFill>
                <a:latin typeface="Menlo" panose="020B0609030804020204" pitchFamily="49" charset="0"/>
              </a:rPr>
              <a:t>)</a:t>
            </a:r>
          </a:p>
          <a:p>
            <a:pPr marL="0" indent="0">
              <a:buNone/>
            </a:pPr>
            <a:r>
              <a:rPr lang="pl-PL" sz="2200" dirty="0">
                <a:solidFill>
                  <a:srgbClr val="D4D4D4"/>
                </a:solidFill>
                <a:latin typeface="Menlo" panose="020B0609030804020204" pitchFamily="49" charset="0"/>
              </a:rPr>
              <a:t>    </a:t>
            </a:r>
            <a:r>
              <a:rPr lang="pl-PL" sz="2200" dirty="0" err="1">
                <a:solidFill>
                  <a:srgbClr val="D4D4D4"/>
                </a:solidFill>
                <a:latin typeface="Menlo" panose="020B0609030804020204" pitchFamily="49" charset="0"/>
              </a:rPr>
              <a:t>http.</a:t>
            </a:r>
            <a:r>
              <a:rPr lang="pl-PL" sz="2200" dirty="0" err="1">
                <a:solidFill>
                  <a:srgbClr val="DCDCAA"/>
                </a:solidFill>
                <a:latin typeface="Menlo" panose="020B0609030804020204" pitchFamily="49" charset="0"/>
              </a:rPr>
              <a:t>ListenAndServe</a:t>
            </a:r>
            <a:r>
              <a:rPr lang="pl-PL" sz="2200" dirty="0">
                <a:solidFill>
                  <a:srgbClr val="D4D4D4"/>
                </a:solidFill>
                <a:latin typeface="Menlo" panose="020B0609030804020204" pitchFamily="49" charset="0"/>
              </a:rPr>
              <a:t>(</a:t>
            </a:r>
            <a:r>
              <a:rPr lang="pl-PL" sz="2200" dirty="0">
                <a:solidFill>
                  <a:srgbClr val="CE9178"/>
                </a:solidFill>
                <a:latin typeface="Menlo" panose="020B0609030804020204" pitchFamily="49" charset="0"/>
              </a:rPr>
              <a:t>":8081"</a:t>
            </a:r>
            <a:r>
              <a:rPr lang="pl-PL" sz="2200" dirty="0">
                <a:solidFill>
                  <a:srgbClr val="D4D4D4"/>
                </a:solidFill>
                <a:latin typeface="Menlo" panose="020B0609030804020204" pitchFamily="49" charset="0"/>
              </a:rPr>
              <a:t>, </a:t>
            </a:r>
            <a:r>
              <a:rPr lang="pl-PL" sz="2200" dirty="0" err="1">
                <a:solidFill>
                  <a:srgbClr val="D4D4D4"/>
                </a:solidFill>
                <a:latin typeface="Menlo" panose="020B0609030804020204" pitchFamily="49" charset="0"/>
              </a:rPr>
              <a:t>http.DefaultServeMux</a:t>
            </a:r>
            <a:r>
              <a:rPr lang="pl-PL" sz="2200" dirty="0">
                <a:solidFill>
                  <a:srgbClr val="D4D4D4"/>
                </a:solidFill>
                <a:latin typeface="Menlo" panose="020B0609030804020204" pitchFamily="49" charset="0"/>
              </a:rPr>
              <a:t>)</a:t>
            </a:r>
          </a:p>
          <a:p>
            <a:pPr marL="0" indent="0">
              <a:buNone/>
            </a:pPr>
            <a:r>
              <a:rPr lang="pl-PL" sz="2200" dirty="0">
                <a:solidFill>
                  <a:srgbClr val="D4D4D4"/>
                </a:solidFill>
                <a:latin typeface="Menlo" panose="020B0609030804020204" pitchFamily="49" charset="0"/>
              </a:rPr>
              <a:t>}</a:t>
            </a:r>
          </a:p>
          <a:p>
            <a:pPr marL="0" indent="0">
              <a:buNone/>
            </a:pPr>
            <a:endParaRPr lang="en-US" sz="2200" dirty="0">
              <a:solidFill>
                <a:srgbClr val="D4D4D4"/>
              </a:solidFill>
              <a:latin typeface="Menlo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E6B0539-8DC3-0647-A508-75567775FA04}"/>
              </a:ext>
            </a:extLst>
          </p:cNvPr>
          <p:cNvSpPr txBox="1"/>
          <p:nvPr/>
        </p:nvSpPr>
        <p:spPr>
          <a:xfrm>
            <a:off x="2883473" y="949006"/>
            <a:ext cx="642034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Simplest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 HTTP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server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 with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Add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 handler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A40664E-7051-0B45-A6A9-F3924C4CA1D0}"/>
              </a:ext>
            </a:extLst>
          </p:cNvPr>
          <p:cNvSpPr txBox="1"/>
          <p:nvPr/>
        </p:nvSpPr>
        <p:spPr>
          <a:xfrm>
            <a:off x="5304807" y="4036599"/>
            <a:ext cx="157767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Request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: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C85843D-31CB-0E47-B304-7DDE25AA3234}"/>
              </a:ext>
            </a:extLst>
          </p:cNvPr>
          <p:cNvSpPr txBox="1"/>
          <p:nvPr/>
        </p:nvSpPr>
        <p:spPr>
          <a:xfrm>
            <a:off x="657041" y="4559819"/>
            <a:ext cx="10873207" cy="461665"/>
          </a:xfrm>
          <a:prstGeom prst="rect">
            <a:avLst/>
          </a:prstGeom>
          <a:solidFill>
            <a:srgbClr val="424242"/>
          </a:solidFill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00B050"/>
                </a:solidFill>
                <a:hlinkClick r:id="rId2"/>
              </a:rPr>
              <a:t>http://localhost:8081/add?vals=1,2,4</a:t>
            </a:r>
            <a:endParaRPr lang="en-US" sz="24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D9C8D1D-71AD-E64A-8464-04423ED300FD}"/>
              </a:ext>
            </a:extLst>
          </p:cNvPr>
          <p:cNvSpPr txBox="1"/>
          <p:nvPr/>
        </p:nvSpPr>
        <p:spPr>
          <a:xfrm>
            <a:off x="5167749" y="5021484"/>
            <a:ext cx="185178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Response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: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CCFA681-1DA5-3640-817D-48355D32A662}"/>
              </a:ext>
            </a:extLst>
          </p:cNvPr>
          <p:cNvSpPr txBox="1"/>
          <p:nvPr/>
        </p:nvSpPr>
        <p:spPr>
          <a:xfrm>
            <a:off x="657039" y="5549009"/>
            <a:ext cx="10873207" cy="830997"/>
          </a:xfrm>
          <a:prstGeom prst="rect">
            <a:avLst/>
          </a:prstGeom>
          <a:solidFill>
            <a:srgbClr val="424242"/>
          </a:solidFill>
        </p:spPr>
        <p:txBody>
          <a:bodyPr wrap="square" rtlCol="0">
            <a:spAutoFit/>
          </a:bodyPr>
          <a:lstStyle/>
          <a:p>
            <a:r>
              <a:rPr lang="pl-PL" sz="2400" dirty="0" err="1">
                <a:solidFill>
                  <a:srgbClr val="00B050"/>
                </a:solidFill>
              </a:rPr>
              <a:t>results</a:t>
            </a:r>
            <a:r>
              <a:rPr lang="pl-PL" sz="2400" dirty="0">
                <a:solidFill>
                  <a:srgbClr val="00B050"/>
                </a:solidFill>
              </a:rPr>
              <a:t>: </a:t>
            </a:r>
          </a:p>
          <a:p>
            <a:r>
              <a:rPr lang="pl-PL" sz="2400" dirty="0">
                <a:solidFill>
                  <a:srgbClr val="00B050"/>
                </a:solidFill>
              </a:rPr>
              <a:t>sum of 1,2,4 </a:t>
            </a:r>
            <a:r>
              <a:rPr lang="pl-PL" sz="2400" dirty="0" err="1">
                <a:solidFill>
                  <a:srgbClr val="00B050"/>
                </a:solidFill>
              </a:rPr>
              <a:t>is</a:t>
            </a:r>
            <a:r>
              <a:rPr lang="pl-PL" sz="2400" dirty="0">
                <a:solidFill>
                  <a:srgbClr val="00B050"/>
                </a:solidFill>
              </a:rPr>
              <a:t> 7.000000</a:t>
            </a:r>
          </a:p>
        </p:txBody>
      </p:sp>
    </p:spTree>
    <p:extLst>
      <p:ext uri="{BB962C8B-B14F-4D97-AF65-F5344CB8AC3E}">
        <p14:creationId xmlns:p14="http://schemas.microsoft.com/office/powerpoint/2010/main" val="7524970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 animBg="1"/>
      <p:bldP spid="10" grpId="0"/>
      <p:bldP spid="11" grpId="0" animBg="1"/>
    </p:bld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00EE5E9-2AFB-0A49-995A-72A7926ACEB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 t="1138" b="14592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FB55E30-27AE-5A48-8C08-DED19B25952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2"/>
            <a:ext cx="9144000" cy="2900518"/>
          </a:xfrm>
        </p:spPr>
        <p:txBody>
          <a:bodyPr>
            <a:normAutofit/>
          </a:bodyPr>
          <a:lstStyle/>
          <a:p>
            <a:r>
              <a:rPr lang="pl-PL" dirty="0">
                <a:latin typeface="Roboto Medium" panose="02000000000000000000" pitchFamily="2" charset="0"/>
                <a:ea typeface="Roboto Medium" panose="02000000000000000000" pitchFamily="2" charset="0"/>
              </a:rPr>
              <a:t>Instrumentation demo</a:t>
            </a:r>
            <a:endParaRPr lang="pl-PL" dirty="0">
              <a:solidFill>
                <a:srgbClr val="FFFFFF"/>
              </a:solidFill>
              <a:latin typeface="Roboto Medium" panose="02000000000000000000" pitchFamily="2" charset="0"/>
              <a:ea typeface="Roboto Medium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09413622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 24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828E54D-C275-C84D-96AC-4C45F210203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 t="15730"/>
          <a:stretch/>
        </p:blipFill>
        <p:spPr>
          <a:xfrm>
            <a:off x="20" y="-1"/>
            <a:ext cx="12191980" cy="6857999"/>
          </a:xfrm>
          <a:prstGeom prst="rect">
            <a:avLst/>
          </a:prstGeom>
          <a:effectLst>
            <a:glow rad="127000">
              <a:schemeClr val="accent1">
                <a:alpha val="0"/>
              </a:schemeClr>
            </a:glow>
          </a:effec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FB55E30-27AE-5A48-8C08-DED19B25952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00958"/>
            <a:ext cx="9144000" cy="969085"/>
          </a:xfrm>
        </p:spPr>
        <p:txBody>
          <a:bodyPr>
            <a:normAutofit/>
          </a:bodyPr>
          <a:lstStyle/>
          <a:p>
            <a:r>
              <a:rPr lang="pl-PL" dirty="0" err="1">
                <a:solidFill>
                  <a:srgbClr val="FFFFFF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Takeaways</a:t>
            </a:r>
            <a:endParaRPr lang="pl-PL" dirty="0">
              <a:solidFill>
                <a:srgbClr val="FFFFFF"/>
              </a:solidFill>
              <a:latin typeface="Roboto Medium" panose="02000000000000000000" pitchFamily="2" charset="0"/>
              <a:ea typeface="Roboto Medium" panose="02000000000000000000" pitchFamily="2" charset="0"/>
            </a:endParaRPr>
          </a:p>
        </p:txBody>
      </p:sp>
      <p:sp>
        <p:nvSpPr>
          <p:cNvPr id="12" name="Content Placeholder 5">
            <a:extLst>
              <a:ext uri="{FF2B5EF4-FFF2-40B4-BE49-F238E27FC236}">
                <a16:creationId xmlns:a16="http://schemas.microsoft.com/office/drawing/2014/main" id="{583EF07E-7980-474F-A007-C0CF02571C59}"/>
              </a:ext>
            </a:extLst>
          </p:cNvPr>
          <p:cNvSpPr txBox="1">
            <a:spLocks/>
          </p:cNvSpPr>
          <p:nvPr/>
        </p:nvSpPr>
        <p:spPr>
          <a:xfrm>
            <a:off x="475034" y="1070043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 algn="l"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pl-PL" sz="2000" dirty="0">
                <a:latin typeface="Roboto" panose="02000000000000000000" pitchFamily="2" charset="0"/>
                <a:ea typeface="Roboto" panose="02000000000000000000" pitchFamily="2" charset="0"/>
              </a:rPr>
              <a:t>Delve </a:t>
            </a:r>
            <a:r>
              <a:rPr lang="pl-PL" sz="2000" dirty="0" err="1">
                <a:latin typeface="Roboto" panose="02000000000000000000" pitchFamily="2" charset="0"/>
                <a:ea typeface="Roboto" panose="02000000000000000000" pitchFamily="2" charset="0"/>
              </a:rPr>
              <a:t>debugger</a:t>
            </a:r>
            <a:r>
              <a:rPr lang="pl-PL" sz="20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2000" dirty="0" err="1">
                <a:latin typeface="Roboto" panose="02000000000000000000" pitchFamily="2" charset="0"/>
                <a:ea typeface="Roboto" panose="02000000000000000000" pitchFamily="2" charset="0"/>
              </a:rPr>
              <a:t>is</a:t>
            </a:r>
            <a:r>
              <a:rPr lang="pl-PL" sz="20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2000" dirty="0" err="1">
                <a:latin typeface="Roboto" panose="02000000000000000000" pitchFamily="2" charset="0"/>
                <a:ea typeface="Roboto" panose="02000000000000000000" pitchFamily="2" charset="0"/>
              </a:rPr>
              <a:t>still</a:t>
            </a:r>
            <a:r>
              <a:rPr lang="pl-PL" sz="2000" dirty="0">
                <a:latin typeface="Roboto" panose="02000000000000000000" pitchFamily="2" charset="0"/>
                <a:ea typeface="Roboto" panose="02000000000000000000" pitchFamily="2" charset="0"/>
              </a:rPr>
              <a:t> missing </a:t>
            </a:r>
            <a:r>
              <a:rPr lang="pl-PL" sz="2000" dirty="0" err="1">
                <a:latin typeface="Roboto" panose="02000000000000000000" pitchFamily="2" charset="0"/>
                <a:ea typeface="Roboto" panose="02000000000000000000" pitchFamily="2" charset="0"/>
              </a:rPr>
              <a:t>some</a:t>
            </a:r>
            <a:r>
              <a:rPr lang="pl-PL" sz="20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2000" dirty="0" err="1">
                <a:latin typeface="Roboto" panose="02000000000000000000" pitchFamily="2" charset="0"/>
                <a:ea typeface="Roboto" panose="02000000000000000000" pitchFamily="2" charset="0"/>
              </a:rPr>
              <a:t>features</a:t>
            </a:r>
            <a:endParaRPr lang="pl-PL" sz="2000" dirty="0"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marL="285750" indent="-285750" algn="l"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pl-PL" sz="2000" dirty="0">
                <a:latin typeface="Roboto" panose="02000000000000000000" pitchFamily="2" charset="0"/>
                <a:ea typeface="Roboto" panose="02000000000000000000" pitchFamily="2" charset="0"/>
              </a:rPr>
              <a:t>Debugging </a:t>
            </a:r>
            <a:r>
              <a:rPr lang="pl-PL" sz="2000" dirty="0" err="1">
                <a:latin typeface="Roboto" panose="02000000000000000000" pitchFamily="2" charset="0"/>
                <a:ea typeface="Roboto" panose="02000000000000000000" pitchFamily="2" charset="0"/>
              </a:rPr>
              <a:t>dockerized</a:t>
            </a:r>
            <a:r>
              <a:rPr lang="pl-PL" sz="2000" dirty="0">
                <a:latin typeface="Roboto" panose="02000000000000000000" pitchFamily="2" charset="0"/>
                <a:ea typeface="Roboto" panose="02000000000000000000" pitchFamily="2" charset="0"/>
              </a:rPr>
              <a:t> Application </a:t>
            </a:r>
            <a:r>
              <a:rPr lang="pl-PL" sz="2000" dirty="0" err="1">
                <a:latin typeface="Roboto" panose="02000000000000000000" pitchFamily="2" charset="0"/>
                <a:ea typeface="Roboto" panose="02000000000000000000" pitchFamily="2" charset="0"/>
              </a:rPr>
              <a:t>is</a:t>
            </a:r>
            <a:r>
              <a:rPr lang="pl-PL" sz="20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2000" dirty="0" err="1">
                <a:latin typeface="Roboto" panose="02000000000000000000" pitchFamily="2" charset="0"/>
                <a:ea typeface="Roboto" panose="02000000000000000000" pitchFamily="2" charset="0"/>
              </a:rPr>
              <a:t>problematic</a:t>
            </a:r>
            <a:endParaRPr lang="pl-PL" sz="2000" dirty="0"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marL="285750" indent="-285750" algn="l"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pl-PL" sz="2000" dirty="0" err="1">
                <a:latin typeface="Roboto" panose="02000000000000000000" pitchFamily="2" charset="0"/>
                <a:ea typeface="Roboto" panose="02000000000000000000" pitchFamily="2" charset="0"/>
              </a:rPr>
              <a:t>You</a:t>
            </a:r>
            <a:r>
              <a:rPr lang="pl-PL" sz="20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2000" dirty="0" err="1">
                <a:latin typeface="Roboto" panose="02000000000000000000" pitchFamily="2" charset="0"/>
                <a:ea typeface="Roboto" panose="02000000000000000000" pitchFamily="2" charset="0"/>
              </a:rPr>
              <a:t>can</a:t>
            </a:r>
            <a:r>
              <a:rPr lang="pl-PL" sz="20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2000" dirty="0" err="1">
                <a:latin typeface="Roboto" panose="02000000000000000000" pitchFamily="2" charset="0"/>
                <a:ea typeface="Roboto" panose="02000000000000000000" pitchFamily="2" charset="0"/>
              </a:rPr>
              <a:t>debug</a:t>
            </a:r>
            <a:r>
              <a:rPr lang="pl-PL" sz="20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2000" dirty="0" err="1">
                <a:latin typeface="Roboto" panose="02000000000000000000" pitchFamily="2" charset="0"/>
                <a:ea typeface="Roboto" panose="02000000000000000000" pitchFamily="2" charset="0"/>
              </a:rPr>
              <a:t>your</a:t>
            </a:r>
            <a:r>
              <a:rPr lang="pl-PL" sz="20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2000" dirty="0" err="1">
                <a:latin typeface="Roboto" panose="02000000000000000000" pitchFamily="2" charset="0"/>
                <a:ea typeface="Roboto" panose="02000000000000000000" pitchFamily="2" charset="0"/>
              </a:rPr>
              <a:t>application</a:t>
            </a:r>
            <a:r>
              <a:rPr lang="pl-PL" sz="20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2000" dirty="0" err="1">
                <a:latin typeface="Roboto" panose="02000000000000000000" pitchFamily="2" charset="0"/>
                <a:ea typeface="Roboto" panose="02000000000000000000" pitchFamily="2" charset="0"/>
              </a:rPr>
              <a:t>even</a:t>
            </a:r>
            <a:r>
              <a:rPr lang="pl-PL" sz="20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2000" dirty="0" err="1">
                <a:latin typeface="Roboto" panose="02000000000000000000" pitchFamily="2" charset="0"/>
                <a:ea typeface="Roboto" panose="02000000000000000000" pitchFamily="2" charset="0"/>
              </a:rPr>
              <a:t>if</a:t>
            </a:r>
            <a:r>
              <a:rPr lang="pl-PL" sz="20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2000" dirty="0" err="1">
                <a:latin typeface="Roboto" panose="02000000000000000000" pitchFamily="2" charset="0"/>
                <a:ea typeface="Roboto" panose="02000000000000000000" pitchFamily="2" charset="0"/>
              </a:rPr>
              <a:t>it</a:t>
            </a:r>
            <a:r>
              <a:rPr lang="pl-PL" sz="20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2000" dirty="0" err="1">
                <a:latin typeface="Roboto" panose="02000000000000000000" pitchFamily="2" charset="0"/>
                <a:ea typeface="Roboto" panose="02000000000000000000" pitchFamily="2" charset="0"/>
              </a:rPr>
              <a:t>dies</a:t>
            </a:r>
            <a:endParaRPr lang="pl-PL" sz="2000" dirty="0"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marL="285750" indent="-285750" algn="l">
              <a:buClr>
                <a:schemeClr val="accent1"/>
              </a:buClr>
              <a:buFont typeface="Arial" panose="020B0604020202020204" pitchFamily="34" charset="0"/>
              <a:buChar char="•"/>
            </a:pPr>
            <a:endParaRPr lang="pl-PL" sz="2000" dirty="0"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marL="285750" indent="-285750" algn="l"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pl-PL" sz="2000" dirty="0" err="1">
                <a:latin typeface="Roboto" panose="02000000000000000000" pitchFamily="2" charset="0"/>
                <a:ea typeface="Roboto" panose="02000000000000000000" pitchFamily="2" charset="0"/>
              </a:rPr>
              <a:t>Profiling</a:t>
            </a:r>
            <a:r>
              <a:rPr lang="pl-PL" sz="20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2000" dirty="0" err="1">
                <a:latin typeface="Roboto" panose="02000000000000000000" pitchFamily="2" charset="0"/>
                <a:ea typeface="Roboto" panose="02000000000000000000" pitchFamily="2" charset="0"/>
              </a:rPr>
              <a:t>is</a:t>
            </a:r>
            <a:r>
              <a:rPr lang="pl-PL" sz="20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2000" dirty="0" err="1">
                <a:latin typeface="Roboto" panose="02000000000000000000" pitchFamily="2" charset="0"/>
                <a:ea typeface="Roboto" panose="02000000000000000000" pitchFamily="2" charset="0"/>
              </a:rPr>
              <a:t>really</a:t>
            </a:r>
            <a:r>
              <a:rPr lang="pl-PL" sz="20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2000" dirty="0" err="1">
                <a:latin typeface="Roboto" panose="02000000000000000000" pitchFamily="2" charset="0"/>
                <a:ea typeface="Roboto" panose="02000000000000000000" pitchFamily="2" charset="0"/>
              </a:rPr>
              <a:t>easy</a:t>
            </a:r>
            <a:r>
              <a:rPr lang="pl-PL" sz="2000" dirty="0">
                <a:latin typeface="Roboto" panose="02000000000000000000" pitchFamily="2" charset="0"/>
                <a:ea typeface="Roboto" panose="02000000000000000000" pitchFamily="2" charset="0"/>
              </a:rPr>
              <a:t> in </a:t>
            </a:r>
            <a:r>
              <a:rPr lang="pl-PL" sz="2000" dirty="0" err="1">
                <a:latin typeface="Roboto" panose="02000000000000000000" pitchFamily="2" charset="0"/>
                <a:ea typeface="Roboto" panose="02000000000000000000" pitchFamily="2" charset="0"/>
              </a:rPr>
              <a:t>Golang</a:t>
            </a:r>
            <a:endParaRPr lang="pl-PL" sz="2000" dirty="0"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marL="285750" indent="-285750" algn="l"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pl-PL" sz="2000" dirty="0" err="1">
                <a:latin typeface="Roboto" panose="02000000000000000000" pitchFamily="2" charset="0"/>
                <a:ea typeface="Roboto" panose="02000000000000000000" pitchFamily="2" charset="0"/>
              </a:rPr>
              <a:t>Always</a:t>
            </a:r>
            <a:r>
              <a:rPr lang="pl-PL" sz="20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2000" dirty="0" err="1">
                <a:latin typeface="Roboto" panose="02000000000000000000" pitchFamily="2" charset="0"/>
                <a:ea typeface="Roboto" panose="02000000000000000000" pitchFamily="2" charset="0"/>
              </a:rPr>
              <a:t>remember</a:t>
            </a:r>
            <a:r>
              <a:rPr lang="pl-PL" sz="2000" dirty="0">
                <a:latin typeface="Roboto" panose="02000000000000000000" pitchFamily="2" charset="0"/>
                <a:ea typeface="Roboto" panose="02000000000000000000" pitchFamily="2" charset="0"/>
              </a:rPr>
              <a:t> to expose </a:t>
            </a:r>
            <a:r>
              <a:rPr lang="pl-PL" sz="2000" dirty="0" err="1">
                <a:latin typeface="Roboto" panose="02000000000000000000" pitchFamily="2" charset="0"/>
                <a:ea typeface="Roboto" panose="02000000000000000000" pitchFamily="2" charset="0"/>
              </a:rPr>
              <a:t>debug</a:t>
            </a:r>
            <a:r>
              <a:rPr lang="pl-PL" sz="20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2000" dirty="0" err="1">
                <a:latin typeface="Roboto" panose="02000000000000000000" pitchFamily="2" charset="0"/>
                <a:ea typeface="Roboto" panose="02000000000000000000" pitchFamily="2" charset="0"/>
              </a:rPr>
              <a:t>endpoints</a:t>
            </a:r>
            <a:r>
              <a:rPr lang="pl-PL" sz="2000" dirty="0">
                <a:latin typeface="Roboto" panose="02000000000000000000" pitchFamily="2" charset="0"/>
                <a:ea typeface="Roboto" panose="02000000000000000000" pitchFamily="2" charset="0"/>
              </a:rPr>
              <a:t> on </a:t>
            </a:r>
            <a:r>
              <a:rPr lang="pl-PL" sz="2000" dirty="0" err="1">
                <a:latin typeface="Roboto" panose="02000000000000000000" pitchFamily="2" charset="0"/>
                <a:ea typeface="Roboto" panose="02000000000000000000" pitchFamily="2" charset="0"/>
              </a:rPr>
              <a:t>different</a:t>
            </a:r>
            <a:r>
              <a:rPr lang="pl-PL" sz="2000" dirty="0">
                <a:latin typeface="Roboto" panose="02000000000000000000" pitchFamily="2" charset="0"/>
                <a:ea typeface="Roboto" panose="02000000000000000000" pitchFamily="2" charset="0"/>
              </a:rPr>
              <a:t> port </a:t>
            </a:r>
            <a:r>
              <a:rPr lang="pl-PL" sz="2000" dirty="0" err="1">
                <a:latin typeface="Roboto" panose="02000000000000000000" pitchFamily="2" charset="0"/>
                <a:ea typeface="Roboto" panose="02000000000000000000" pitchFamily="2" charset="0"/>
              </a:rPr>
              <a:t>than</a:t>
            </a:r>
            <a:r>
              <a:rPr lang="pl-PL" sz="20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2000" dirty="0" err="1">
                <a:latin typeface="Roboto" panose="02000000000000000000" pitchFamily="2" charset="0"/>
                <a:ea typeface="Roboto" panose="02000000000000000000" pitchFamily="2" charset="0"/>
              </a:rPr>
              <a:t>production</a:t>
            </a:r>
            <a:r>
              <a:rPr lang="pl-PL" sz="2000" dirty="0">
                <a:latin typeface="Roboto" panose="02000000000000000000" pitchFamily="2" charset="0"/>
                <a:ea typeface="Roboto" panose="02000000000000000000" pitchFamily="2" charset="0"/>
              </a:rPr>
              <a:t> HTTP </a:t>
            </a:r>
            <a:r>
              <a:rPr lang="pl-PL" sz="2000" dirty="0" err="1">
                <a:latin typeface="Roboto" panose="02000000000000000000" pitchFamily="2" charset="0"/>
                <a:ea typeface="Roboto" panose="02000000000000000000" pitchFamily="2" charset="0"/>
              </a:rPr>
              <a:t>server</a:t>
            </a:r>
            <a:endParaRPr lang="pl-PL" sz="2000" dirty="0"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marL="285750" indent="-285750" algn="l"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pl-PL" sz="2000" dirty="0" err="1">
                <a:latin typeface="Roboto" panose="02000000000000000000" pitchFamily="2" charset="0"/>
                <a:ea typeface="Roboto" panose="02000000000000000000" pitchFamily="2" charset="0"/>
              </a:rPr>
              <a:t>Use</a:t>
            </a:r>
            <a:r>
              <a:rPr lang="pl-PL" sz="20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2000" dirty="0" err="1">
                <a:latin typeface="Roboto" panose="02000000000000000000" pitchFamily="2" charset="0"/>
                <a:ea typeface="Roboto" panose="02000000000000000000" pitchFamily="2" charset="0"/>
              </a:rPr>
              <a:t>profiles</a:t>
            </a:r>
            <a:r>
              <a:rPr lang="pl-PL" sz="20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2000" dirty="0" err="1">
                <a:latin typeface="Roboto" panose="02000000000000000000" pitchFamily="2" charset="0"/>
                <a:ea typeface="Roboto" panose="02000000000000000000" pitchFamily="2" charset="0"/>
              </a:rPr>
              <a:t>created</a:t>
            </a:r>
            <a:r>
              <a:rPr lang="pl-PL" sz="2000" dirty="0">
                <a:latin typeface="Roboto" panose="02000000000000000000" pitchFamily="2" charset="0"/>
                <a:ea typeface="Roboto" panose="02000000000000000000" pitchFamily="2" charset="0"/>
              </a:rPr>
              <a:t> by benchmark – </a:t>
            </a:r>
            <a:r>
              <a:rPr lang="pl-PL" sz="2000" dirty="0" err="1">
                <a:latin typeface="Roboto" panose="02000000000000000000" pitchFamily="2" charset="0"/>
                <a:ea typeface="Roboto" panose="02000000000000000000" pitchFamily="2" charset="0"/>
              </a:rPr>
              <a:t>it’s</a:t>
            </a:r>
            <a:r>
              <a:rPr lang="pl-PL" sz="2000" dirty="0">
                <a:latin typeface="Roboto" panose="02000000000000000000" pitchFamily="2" charset="0"/>
                <a:ea typeface="Roboto" panose="02000000000000000000" pitchFamily="2" charset="0"/>
              </a:rPr>
              <a:t> the </a:t>
            </a:r>
            <a:r>
              <a:rPr lang="pl-PL" sz="2000" dirty="0" err="1">
                <a:latin typeface="Roboto" panose="02000000000000000000" pitchFamily="2" charset="0"/>
                <a:ea typeface="Roboto" panose="02000000000000000000" pitchFamily="2" charset="0"/>
              </a:rPr>
              <a:t>easiest</a:t>
            </a:r>
            <a:r>
              <a:rPr lang="pl-PL" sz="2000" dirty="0">
                <a:latin typeface="Roboto" panose="02000000000000000000" pitchFamily="2" charset="0"/>
                <a:ea typeface="Roboto" panose="02000000000000000000" pitchFamily="2" charset="0"/>
              </a:rPr>
              <a:t>  </a:t>
            </a:r>
            <a:r>
              <a:rPr lang="pl-PL" sz="2000" dirty="0" err="1">
                <a:latin typeface="Roboto" panose="02000000000000000000" pitchFamily="2" charset="0"/>
                <a:ea typeface="Roboto" panose="02000000000000000000" pitchFamily="2" charset="0"/>
              </a:rPr>
              <a:t>way</a:t>
            </a:r>
            <a:r>
              <a:rPr lang="pl-PL" sz="2000" dirty="0">
                <a:latin typeface="Roboto" panose="02000000000000000000" pitchFamily="2" charset="0"/>
                <a:ea typeface="Roboto" panose="02000000000000000000" pitchFamily="2" charset="0"/>
              </a:rPr>
              <a:t> to </a:t>
            </a:r>
            <a:r>
              <a:rPr lang="pl-PL" sz="2000" dirty="0" err="1">
                <a:latin typeface="Roboto" panose="02000000000000000000" pitchFamily="2" charset="0"/>
                <a:ea typeface="Roboto" panose="02000000000000000000" pitchFamily="2" charset="0"/>
              </a:rPr>
              <a:t>optimise</a:t>
            </a:r>
            <a:r>
              <a:rPr lang="pl-PL" sz="2000" dirty="0">
                <a:latin typeface="Roboto" panose="02000000000000000000" pitchFamily="2" charset="0"/>
                <a:ea typeface="Roboto" panose="02000000000000000000" pitchFamily="2" charset="0"/>
              </a:rPr>
              <a:t> performance of </a:t>
            </a:r>
            <a:r>
              <a:rPr lang="pl-PL" sz="2000" dirty="0" err="1">
                <a:latin typeface="Roboto" panose="02000000000000000000" pitchFamily="2" charset="0"/>
                <a:ea typeface="Roboto" panose="02000000000000000000" pitchFamily="2" charset="0"/>
              </a:rPr>
              <a:t>your</a:t>
            </a:r>
            <a:r>
              <a:rPr lang="pl-PL" sz="20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2000" dirty="0" err="1">
                <a:latin typeface="Roboto" panose="02000000000000000000" pitchFamily="2" charset="0"/>
                <a:ea typeface="Roboto" panose="02000000000000000000" pitchFamily="2" charset="0"/>
              </a:rPr>
              <a:t>code</a:t>
            </a:r>
            <a:endParaRPr lang="pl-PL" sz="2000" dirty="0"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marL="285750" indent="-285750" algn="l">
              <a:buClr>
                <a:schemeClr val="accent1"/>
              </a:buClr>
              <a:buFont typeface="Arial" panose="020B0604020202020204" pitchFamily="34" charset="0"/>
              <a:buChar char="•"/>
            </a:pPr>
            <a:endParaRPr lang="pl-PL" sz="2000" dirty="0"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marL="285750" indent="-285750" algn="l"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pl-PL" sz="2000" dirty="0" err="1">
                <a:latin typeface="Roboto" panose="02000000000000000000" pitchFamily="2" charset="0"/>
                <a:ea typeface="Roboto" panose="02000000000000000000" pitchFamily="2" charset="0"/>
              </a:rPr>
              <a:t>Execution</a:t>
            </a:r>
            <a:r>
              <a:rPr lang="pl-PL" sz="20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2000" dirty="0" err="1">
                <a:latin typeface="Roboto" panose="02000000000000000000" pitchFamily="2" charset="0"/>
                <a:ea typeface="Roboto" panose="02000000000000000000" pitchFamily="2" charset="0"/>
              </a:rPr>
              <a:t>tracing</a:t>
            </a:r>
            <a:r>
              <a:rPr lang="pl-PL" sz="20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2000" dirty="0" err="1">
                <a:latin typeface="Roboto" panose="02000000000000000000" pitchFamily="2" charset="0"/>
                <a:ea typeface="Roboto" panose="02000000000000000000" pitchFamily="2" charset="0"/>
              </a:rPr>
              <a:t>will</a:t>
            </a:r>
            <a:r>
              <a:rPr lang="pl-PL" sz="20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2000" dirty="0" err="1">
                <a:latin typeface="Roboto" panose="02000000000000000000" pitchFamily="2" charset="0"/>
                <a:ea typeface="Roboto" panose="02000000000000000000" pitchFamily="2" charset="0"/>
              </a:rPr>
              <a:t>help</a:t>
            </a:r>
            <a:r>
              <a:rPr lang="pl-PL" sz="20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2000" dirty="0" err="1">
                <a:latin typeface="Roboto" panose="02000000000000000000" pitchFamily="2" charset="0"/>
                <a:ea typeface="Roboto" panose="02000000000000000000" pitchFamily="2" charset="0"/>
              </a:rPr>
              <a:t>you</a:t>
            </a:r>
            <a:r>
              <a:rPr lang="pl-PL" sz="2000" dirty="0">
                <a:latin typeface="Roboto" panose="02000000000000000000" pitchFamily="2" charset="0"/>
                <a:ea typeface="Roboto" panose="02000000000000000000" pitchFamily="2" charset="0"/>
              </a:rPr>
              <a:t> with </a:t>
            </a:r>
            <a:r>
              <a:rPr lang="pl-PL" sz="2000" dirty="0" err="1">
                <a:latin typeface="Roboto" panose="02000000000000000000" pitchFamily="2" charset="0"/>
                <a:ea typeface="Roboto" panose="02000000000000000000" pitchFamily="2" charset="0"/>
              </a:rPr>
              <a:t>Locks</a:t>
            </a:r>
            <a:r>
              <a:rPr lang="pl-PL" sz="2000" dirty="0">
                <a:latin typeface="Roboto" panose="02000000000000000000" pitchFamily="2" charset="0"/>
                <a:ea typeface="Roboto" panose="02000000000000000000" pitchFamily="2" charset="0"/>
              </a:rPr>
              <a:t>, GC, </a:t>
            </a:r>
            <a:r>
              <a:rPr lang="pl-PL" sz="2000" dirty="0" err="1">
                <a:latin typeface="Roboto" panose="02000000000000000000" pitchFamily="2" charset="0"/>
                <a:ea typeface="Roboto" panose="02000000000000000000" pitchFamily="2" charset="0"/>
              </a:rPr>
              <a:t>poor</a:t>
            </a:r>
            <a:r>
              <a:rPr lang="pl-PL" sz="20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2000" dirty="0" err="1">
                <a:latin typeface="Roboto" panose="02000000000000000000" pitchFamily="2" charset="0"/>
                <a:ea typeface="Roboto" panose="02000000000000000000" pitchFamily="2" charset="0"/>
              </a:rPr>
              <a:t>parallelism</a:t>
            </a:r>
            <a:r>
              <a:rPr lang="pl-PL" sz="2000" dirty="0">
                <a:latin typeface="Roboto" panose="02000000000000000000" pitchFamily="2" charset="0"/>
                <a:ea typeface="Roboto" panose="02000000000000000000" pitchFamily="2" charset="0"/>
              </a:rPr>
              <a:t>, but not with </a:t>
            </a:r>
            <a:r>
              <a:rPr lang="pl-PL" sz="2000" dirty="0" err="1">
                <a:latin typeface="Roboto" panose="02000000000000000000" pitchFamily="2" charset="0"/>
                <a:ea typeface="Roboto" panose="02000000000000000000" pitchFamily="2" charset="0"/>
              </a:rPr>
              <a:t>optimizing</a:t>
            </a:r>
            <a:r>
              <a:rPr lang="pl-PL" sz="20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2000" dirty="0" err="1">
                <a:latin typeface="Roboto" panose="02000000000000000000" pitchFamily="2" charset="0"/>
                <a:ea typeface="Roboto" panose="02000000000000000000" pitchFamily="2" charset="0"/>
              </a:rPr>
              <a:t>your</a:t>
            </a:r>
            <a:r>
              <a:rPr lang="pl-PL" sz="20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2000" dirty="0" err="1">
                <a:latin typeface="Roboto" panose="02000000000000000000" pitchFamily="2" charset="0"/>
                <a:ea typeface="Roboto" panose="02000000000000000000" pitchFamily="2" charset="0"/>
              </a:rPr>
              <a:t>func</a:t>
            </a:r>
            <a:endParaRPr lang="pl-PL" sz="2000" dirty="0"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marL="285750" indent="-285750" algn="l">
              <a:buClr>
                <a:schemeClr val="accent1"/>
              </a:buClr>
              <a:buFont typeface="Arial" panose="020B0604020202020204" pitchFamily="34" charset="0"/>
              <a:buChar char="•"/>
            </a:pPr>
            <a:endParaRPr lang="pl-PL" sz="2000" dirty="0"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marL="285750" indent="-285750" algn="l"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pl-PL" sz="2000" dirty="0" err="1">
                <a:latin typeface="Roboto" panose="02000000000000000000" pitchFamily="2" charset="0"/>
                <a:ea typeface="Roboto" panose="02000000000000000000" pitchFamily="2" charset="0"/>
              </a:rPr>
              <a:t>Instrumenting</a:t>
            </a:r>
            <a:r>
              <a:rPr lang="pl-PL" sz="2000" dirty="0">
                <a:latin typeface="Roboto" panose="02000000000000000000" pitchFamily="2" charset="0"/>
                <a:ea typeface="Roboto" panose="02000000000000000000" pitchFamily="2" charset="0"/>
              </a:rPr>
              <a:t> Go </a:t>
            </a:r>
            <a:r>
              <a:rPr lang="pl-PL" sz="2000" dirty="0" err="1">
                <a:latin typeface="Roboto" panose="02000000000000000000" pitchFamily="2" charset="0"/>
                <a:ea typeface="Roboto" panose="02000000000000000000" pitchFamily="2" charset="0"/>
              </a:rPr>
              <a:t>code</a:t>
            </a:r>
            <a:r>
              <a:rPr lang="pl-PL" sz="2000" dirty="0">
                <a:latin typeface="Roboto" panose="02000000000000000000" pitchFamily="2" charset="0"/>
                <a:ea typeface="Roboto" panose="02000000000000000000" pitchFamily="2" charset="0"/>
              </a:rPr>
              <a:t> with </a:t>
            </a:r>
            <a:r>
              <a:rPr lang="pl-PL" sz="2000" dirty="0" err="1">
                <a:latin typeface="Roboto" panose="02000000000000000000" pitchFamily="2" charset="0"/>
                <a:ea typeface="Roboto" panose="02000000000000000000" pitchFamily="2" charset="0"/>
              </a:rPr>
              <a:t>tools</a:t>
            </a:r>
            <a:r>
              <a:rPr lang="pl-PL" sz="20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2000" dirty="0" err="1">
                <a:latin typeface="Roboto" panose="02000000000000000000" pitchFamily="2" charset="0"/>
                <a:ea typeface="Roboto" panose="02000000000000000000" pitchFamily="2" charset="0"/>
              </a:rPr>
              <a:t>like</a:t>
            </a:r>
            <a:r>
              <a:rPr lang="pl-PL" sz="20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2000" dirty="0" err="1">
                <a:latin typeface="Roboto" panose="02000000000000000000" pitchFamily="2" charset="0"/>
                <a:ea typeface="Roboto" panose="02000000000000000000" pitchFamily="2" charset="0"/>
              </a:rPr>
              <a:t>Prometheus</a:t>
            </a:r>
            <a:r>
              <a:rPr lang="pl-PL" sz="20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2000" dirty="0" err="1">
                <a:latin typeface="Roboto" panose="02000000000000000000" pitchFamily="2" charset="0"/>
                <a:ea typeface="Roboto" panose="02000000000000000000" pitchFamily="2" charset="0"/>
              </a:rPr>
              <a:t>is</a:t>
            </a:r>
            <a:r>
              <a:rPr lang="pl-PL" sz="20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2000" dirty="0" err="1">
                <a:latin typeface="Roboto" panose="02000000000000000000" pitchFamily="2" charset="0"/>
                <a:ea typeface="Roboto" panose="02000000000000000000" pitchFamily="2" charset="0"/>
              </a:rPr>
              <a:t>really</a:t>
            </a:r>
            <a:r>
              <a:rPr lang="pl-PL" sz="20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2000" dirty="0" err="1">
                <a:latin typeface="Roboto" panose="02000000000000000000" pitchFamily="2" charset="0"/>
                <a:ea typeface="Roboto" panose="02000000000000000000" pitchFamily="2" charset="0"/>
              </a:rPr>
              <a:t>easy</a:t>
            </a:r>
            <a:endParaRPr lang="pl-PL" sz="2000" dirty="0"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marL="285750" indent="-285750" algn="l"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pl-PL" sz="2000" dirty="0">
                <a:latin typeface="Roboto" panose="02000000000000000000" pitchFamily="2" charset="0"/>
                <a:ea typeface="Roboto" panose="02000000000000000000" pitchFamily="2" charset="0"/>
              </a:rPr>
              <a:t>Instrument Go </a:t>
            </a:r>
            <a:r>
              <a:rPr lang="pl-PL" sz="2000" dirty="0" err="1">
                <a:latin typeface="Roboto" panose="02000000000000000000" pitchFamily="2" charset="0"/>
                <a:ea typeface="Roboto" panose="02000000000000000000" pitchFamily="2" charset="0"/>
              </a:rPr>
              <a:t>code</a:t>
            </a:r>
            <a:r>
              <a:rPr lang="pl-PL" sz="20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2000" dirty="0" err="1">
                <a:latin typeface="Roboto" panose="02000000000000000000" pitchFamily="2" charset="0"/>
                <a:ea typeface="Roboto" panose="02000000000000000000" pitchFamily="2" charset="0"/>
              </a:rPr>
              <a:t>even</a:t>
            </a:r>
            <a:r>
              <a:rPr lang="pl-PL" sz="20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2000" dirty="0" err="1">
                <a:latin typeface="Roboto" panose="02000000000000000000" pitchFamily="2" charset="0"/>
                <a:ea typeface="Roboto" panose="02000000000000000000" pitchFamily="2" charset="0"/>
              </a:rPr>
              <a:t>if</a:t>
            </a:r>
            <a:r>
              <a:rPr lang="pl-PL" sz="20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2000" dirty="0" err="1">
                <a:latin typeface="Roboto" panose="02000000000000000000" pitchFamily="2" charset="0"/>
                <a:ea typeface="Roboto" panose="02000000000000000000" pitchFamily="2" charset="0"/>
              </a:rPr>
              <a:t>you</a:t>
            </a:r>
            <a:r>
              <a:rPr lang="pl-PL" sz="20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2000" dirty="0" err="1">
                <a:latin typeface="Roboto" panose="02000000000000000000" pitchFamily="2" charset="0"/>
                <a:ea typeface="Roboto" panose="02000000000000000000" pitchFamily="2" charset="0"/>
              </a:rPr>
              <a:t>have</a:t>
            </a:r>
            <a:r>
              <a:rPr lang="pl-PL" sz="2000" dirty="0">
                <a:latin typeface="Roboto" panose="02000000000000000000" pitchFamily="2" charset="0"/>
                <a:ea typeface="Roboto" panose="02000000000000000000" pitchFamily="2" charset="0"/>
              </a:rPr>
              <a:t> no </a:t>
            </a:r>
            <a:r>
              <a:rPr lang="pl-PL" sz="2000" dirty="0" err="1">
                <a:latin typeface="Roboto" panose="02000000000000000000" pitchFamily="2" charset="0"/>
                <a:ea typeface="Roboto" panose="02000000000000000000" pitchFamily="2" charset="0"/>
              </a:rPr>
              <a:t>working</a:t>
            </a:r>
            <a:r>
              <a:rPr lang="pl-PL" sz="20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2000" dirty="0" err="1">
                <a:latin typeface="Roboto" panose="02000000000000000000" pitchFamily="2" charset="0"/>
                <a:ea typeface="Roboto" panose="02000000000000000000" pitchFamily="2" charset="0"/>
              </a:rPr>
              <a:t>Prometheus</a:t>
            </a:r>
            <a:r>
              <a:rPr lang="pl-PL" sz="20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2000" dirty="0" err="1">
                <a:latin typeface="Roboto" panose="02000000000000000000" pitchFamily="2" charset="0"/>
                <a:ea typeface="Roboto" panose="02000000000000000000" pitchFamily="2" charset="0"/>
              </a:rPr>
              <a:t>cluster</a:t>
            </a:r>
            <a:endParaRPr lang="pl-PL" sz="2000" dirty="0"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marL="457200" indent="-457200" algn="l">
              <a:buFont typeface="Arial" panose="020B0604020202020204" pitchFamily="34" charset="0"/>
              <a:buChar char="•"/>
            </a:pPr>
            <a:endParaRPr lang="pl-PL" sz="20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915261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716754D-D931-8941-8299-46722B5904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610" t="9091" r="28151"/>
          <a:stretch/>
        </p:blipFill>
        <p:spPr>
          <a:xfrm>
            <a:off x="4818888" y="1"/>
            <a:ext cx="7373112" cy="6857999"/>
          </a:xfrm>
          <a:prstGeom prst="rect">
            <a:avLst/>
          </a:prstGeom>
        </p:spPr>
      </p:pic>
      <p:sp>
        <p:nvSpPr>
          <p:cNvPr id="25" name="Freeform 8">
            <a:extLst>
              <a:ext uri="{FF2B5EF4-FFF2-40B4-BE49-F238E27FC236}">
                <a16:creationId xmlns:a16="http://schemas.microsoft.com/office/drawing/2014/main" id="{9225B0D8-E56E-4ACC-A464-81F4062765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851" y="-478"/>
            <a:ext cx="9468701" cy="6858478"/>
          </a:xfrm>
          <a:custGeom>
            <a:avLst/>
            <a:gdLst>
              <a:gd name="connsiteX0" fmla="*/ 0 w 8078051"/>
              <a:gd name="connsiteY0" fmla="*/ 0 h 5829300"/>
              <a:gd name="connsiteX1" fmla="*/ 4453793 w 8078051"/>
              <a:gd name="connsiteY1" fmla="*/ 0 h 5829300"/>
              <a:gd name="connsiteX2" fmla="*/ 5363426 w 8078051"/>
              <a:gd name="connsiteY2" fmla="*/ 0 h 5829300"/>
              <a:gd name="connsiteX3" fmla="*/ 5368184 w 8078051"/>
              <a:gd name="connsiteY3" fmla="*/ 0 h 5829300"/>
              <a:gd name="connsiteX4" fmla="*/ 8078051 w 8078051"/>
              <a:gd name="connsiteY4" fmla="*/ 5829300 h 5829300"/>
              <a:gd name="connsiteX5" fmla="*/ 1743926 w 8078051"/>
              <a:gd name="connsiteY5" fmla="*/ 5829300 h 5829300"/>
              <a:gd name="connsiteX6" fmla="*/ 1744148 w 8078051"/>
              <a:gd name="connsiteY6" fmla="*/ 5828822 h 5829300"/>
              <a:gd name="connsiteX7" fmla="*/ 0 w 8078051"/>
              <a:gd name="connsiteY7" fmla="*/ 5828822 h 5829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078051" h="5829300">
                <a:moveTo>
                  <a:pt x="0" y="0"/>
                </a:moveTo>
                <a:lnTo>
                  <a:pt x="4453793" y="0"/>
                </a:lnTo>
                <a:lnTo>
                  <a:pt x="5363426" y="0"/>
                </a:lnTo>
                <a:lnTo>
                  <a:pt x="5368184" y="0"/>
                </a:lnTo>
                <a:lnTo>
                  <a:pt x="8078051" y="5829300"/>
                </a:lnTo>
                <a:lnTo>
                  <a:pt x="1743926" y="5829300"/>
                </a:lnTo>
                <a:lnTo>
                  <a:pt x="1744148" y="5828822"/>
                </a:lnTo>
                <a:lnTo>
                  <a:pt x="0" y="5828822"/>
                </a:lnTo>
                <a:close/>
              </a:path>
            </a:pathLst>
          </a:custGeom>
          <a:solidFill>
            <a:schemeClr val="bg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Freeform 11">
            <a:extLst>
              <a:ext uri="{FF2B5EF4-FFF2-40B4-BE49-F238E27FC236}">
                <a16:creationId xmlns:a16="http://schemas.microsoft.com/office/drawing/2014/main" id="{8F5D1B28-3976-4367-807C-CAD629CDD8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852" y="-478"/>
            <a:ext cx="8078052" cy="6858478"/>
          </a:xfrm>
          <a:custGeom>
            <a:avLst/>
            <a:gdLst>
              <a:gd name="connsiteX0" fmla="*/ 0 w 8078052"/>
              <a:gd name="connsiteY0" fmla="*/ 0 h 6858478"/>
              <a:gd name="connsiteX1" fmla="*/ 3829872 w 8078052"/>
              <a:gd name="connsiteY1" fmla="*/ 0 h 6858478"/>
              <a:gd name="connsiteX2" fmla="*/ 4896100 w 8078052"/>
              <a:gd name="connsiteY2" fmla="*/ 0 h 6858478"/>
              <a:gd name="connsiteX3" fmla="*/ 4901677 w 8078052"/>
              <a:gd name="connsiteY3" fmla="*/ 0 h 6858478"/>
              <a:gd name="connsiteX4" fmla="*/ 8078052 w 8078052"/>
              <a:gd name="connsiteY4" fmla="*/ 6858478 h 6858478"/>
              <a:gd name="connsiteX5" fmla="*/ 653497 w 8078052"/>
              <a:gd name="connsiteY5" fmla="*/ 6858478 h 6858478"/>
              <a:gd name="connsiteX6" fmla="*/ 653757 w 8078052"/>
              <a:gd name="connsiteY6" fmla="*/ 6857916 h 6858478"/>
              <a:gd name="connsiteX7" fmla="*/ 0 w 8078052"/>
              <a:gd name="connsiteY7" fmla="*/ 6857916 h 685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078052" h="6858478">
                <a:moveTo>
                  <a:pt x="0" y="0"/>
                </a:moveTo>
                <a:lnTo>
                  <a:pt x="3829872" y="0"/>
                </a:lnTo>
                <a:lnTo>
                  <a:pt x="4896100" y="0"/>
                </a:lnTo>
                <a:lnTo>
                  <a:pt x="4901677" y="0"/>
                </a:lnTo>
                <a:lnTo>
                  <a:pt x="8078052" y="6858478"/>
                </a:lnTo>
                <a:lnTo>
                  <a:pt x="653497" y="6858478"/>
                </a:lnTo>
                <a:lnTo>
                  <a:pt x="653757" y="6857916"/>
                </a:lnTo>
                <a:lnTo>
                  <a:pt x="0" y="6857916"/>
                </a:lnTo>
                <a:close/>
              </a:path>
            </a:pathLst>
          </a:cu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FB55E30-27AE-5A48-8C08-DED19B25952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04672" y="2600324"/>
            <a:ext cx="5058370" cy="3320973"/>
          </a:xfrm>
        </p:spPr>
        <p:txBody>
          <a:bodyPr anchor="t">
            <a:normAutofit/>
          </a:bodyPr>
          <a:lstStyle/>
          <a:p>
            <a:pPr algn="l"/>
            <a:r>
              <a:rPr lang="pl-PL" sz="5400">
                <a:latin typeface="Roboto Medium" panose="02000000000000000000" pitchFamily="2" charset="0"/>
                <a:ea typeface="Roboto Medium" panose="02000000000000000000" pitchFamily="2" charset="0"/>
              </a:rPr>
              <a:t>Q&amp;A</a:t>
            </a:r>
          </a:p>
        </p:txBody>
      </p:sp>
    </p:spTree>
    <p:extLst>
      <p:ext uri="{BB962C8B-B14F-4D97-AF65-F5344CB8AC3E}">
        <p14:creationId xmlns:p14="http://schemas.microsoft.com/office/powerpoint/2010/main" val="197629865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705040-D846-7D44-BBA1-762CAF23B8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5847" y="206055"/>
            <a:ext cx="10515600" cy="666007"/>
          </a:xfrm>
        </p:spPr>
        <p:txBody>
          <a:bodyPr>
            <a:normAutofit fontScale="90000"/>
          </a:bodyPr>
          <a:lstStyle/>
          <a:p>
            <a:pPr algn="ctr"/>
            <a:r>
              <a:rPr lang="pl-PL" dirty="0">
                <a:latin typeface="Roboto Medium" panose="02000000000000000000" pitchFamily="2" charset="0"/>
                <a:ea typeface="Roboto Medium" panose="02000000000000000000" pitchFamily="2" charset="0"/>
              </a:rPr>
              <a:t>Handler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F242C446-652F-5043-870A-F5EA6B9523E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1155" y="1235412"/>
            <a:ext cx="10889689" cy="5184843"/>
          </a:xfrm>
          <a:solidFill>
            <a:srgbClr val="424242"/>
          </a:solidFill>
        </p:spPr>
        <p:txBody>
          <a:bodyPr>
            <a:noAutofit/>
          </a:bodyPr>
          <a:lstStyle/>
          <a:p>
            <a:pPr marL="0" indent="0">
              <a:spcBef>
                <a:spcPts val="200"/>
              </a:spcBef>
              <a:buNone/>
            </a:pPr>
            <a:r>
              <a:rPr lang="pl-PL" sz="2000" dirty="0" err="1">
                <a:solidFill>
                  <a:srgbClr val="569CD6"/>
                </a:solidFill>
                <a:latin typeface="Menlo" panose="020B0609030804020204" pitchFamily="49" charset="0"/>
              </a:rPr>
              <a:t>func</a:t>
            </a:r>
            <a:r>
              <a:rPr lang="pl-PL" sz="2000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pl-PL" sz="2000" dirty="0" err="1">
                <a:solidFill>
                  <a:srgbClr val="DCDCAA"/>
                </a:solidFill>
                <a:latin typeface="Menlo" panose="020B0609030804020204" pitchFamily="49" charset="0"/>
              </a:rPr>
              <a:t>addHandler</a:t>
            </a:r>
            <a:r>
              <a:rPr lang="pl-PL" sz="2000" dirty="0">
                <a:solidFill>
                  <a:srgbClr val="D4D4D4"/>
                </a:solidFill>
                <a:latin typeface="Menlo" panose="020B0609030804020204" pitchFamily="49" charset="0"/>
              </a:rPr>
              <a:t>(w </a:t>
            </a:r>
            <a:r>
              <a:rPr lang="pl-PL" sz="2000" dirty="0" err="1">
                <a:solidFill>
                  <a:srgbClr val="D4D4D4"/>
                </a:solidFill>
                <a:latin typeface="Menlo" panose="020B0609030804020204" pitchFamily="49" charset="0"/>
              </a:rPr>
              <a:t>http.ResponseWriter</a:t>
            </a:r>
            <a:r>
              <a:rPr lang="pl-PL" sz="2000" dirty="0">
                <a:solidFill>
                  <a:srgbClr val="D4D4D4"/>
                </a:solidFill>
                <a:latin typeface="Menlo" panose="020B0609030804020204" pitchFamily="49" charset="0"/>
              </a:rPr>
              <a:t>, r *</a:t>
            </a:r>
            <a:r>
              <a:rPr lang="pl-PL" sz="2000" dirty="0" err="1">
                <a:solidFill>
                  <a:srgbClr val="D4D4D4"/>
                </a:solidFill>
                <a:latin typeface="Menlo" panose="020B0609030804020204" pitchFamily="49" charset="0"/>
              </a:rPr>
              <a:t>http.Request</a:t>
            </a:r>
            <a:r>
              <a:rPr lang="pl-PL" sz="2000" dirty="0">
                <a:solidFill>
                  <a:srgbClr val="D4D4D4"/>
                </a:solidFill>
                <a:latin typeface="Menlo" panose="020B0609030804020204" pitchFamily="49" charset="0"/>
              </a:rPr>
              <a:t>) {</a:t>
            </a:r>
          </a:p>
          <a:p>
            <a:pPr marL="0" indent="0">
              <a:spcBef>
                <a:spcPts val="200"/>
              </a:spcBef>
              <a:buNone/>
            </a:pPr>
            <a:r>
              <a:rPr lang="pl-PL" sz="2000" dirty="0">
                <a:solidFill>
                  <a:srgbClr val="D4D4D4"/>
                </a:solidFill>
                <a:latin typeface="Menlo" panose="020B0609030804020204" pitchFamily="49" charset="0"/>
              </a:rPr>
              <a:t>    </a:t>
            </a:r>
            <a:r>
              <a:rPr lang="pl-PL" sz="2000" dirty="0" err="1">
                <a:solidFill>
                  <a:srgbClr val="9CDCFE"/>
                </a:solidFill>
                <a:latin typeface="Menlo" panose="020B0609030804020204" pitchFamily="49" charset="0"/>
              </a:rPr>
              <a:t>valStr</a:t>
            </a:r>
            <a:r>
              <a:rPr lang="pl-PL" sz="2000" dirty="0">
                <a:solidFill>
                  <a:srgbClr val="D4D4D4"/>
                </a:solidFill>
                <a:latin typeface="Menlo" panose="020B0609030804020204" pitchFamily="49" charset="0"/>
              </a:rPr>
              <a:t> := </a:t>
            </a:r>
            <a:r>
              <a:rPr lang="pl-PL" sz="2000" dirty="0" err="1">
                <a:solidFill>
                  <a:srgbClr val="D4D4D4"/>
                </a:solidFill>
                <a:latin typeface="Menlo" panose="020B0609030804020204" pitchFamily="49" charset="0"/>
              </a:rPr>
              <a:t>r.URL.</a:t>
            </a:r>
            <a:r>
              <a:rPr lang="pl-PL" sz="2000" dirty="0" err="1">
                <a:solidFill>
                  <a:srgbClr val="DCDCAA"/>
                </a:solidFill>
                <a:latin typeface="Menlo" panose="020B0609030804020204" pitchFamily="49" charset="0"/>
              </a:rPr>
              <a:t>Query</a:t>
            </a:r>
            <a:r>
              <a:rPr lang="pl-PL" sz="2000" dirty="0">
                <a:solidFill>
                  <a:srgbClr val="D4D4D4"/>
                </a:solidFill>
                <a:latin typeface="Menlo" panose="020B0609030804020204" pitchFamily="49" charset="0"/>
              </a:rPr>
              <a:t>().</a:t>
            </a:r>
            <a:r>
              <a:rPr lang="pl-PL" sz="2000" dirty="0">
                <a:solidFill>
                  <a:srgbClr val="DCDCAA"/>
                </a:solidFill>
                <a:latin typeface="Menlo" panose="020B0609030804020204" pitchFamily="49" charset="0"/>
              </a:rPr>
              <a:t>Get</a:t>
            </a:r>
            <a:r>
              <a:rPr lang="pl-PL" sz="2000" dirty="0">
                <a:solidFill>
                  <a:srgbClr val="D4D4D4"/>
                </a:solidFill>
                <a:latin typeface="Menlo" panose="020B0609030804020204" pitchFamily="49" charset="0"/>
              </a:rPr>
              <a:t>(</a:t>
            </a:r>
            <a:r>
              <a:rPr lang="pl-PL" sz="2000" dirty="0">
                <a:solidFill>
                  <a:srgbClr val="CE9178"/>
                </a:solidFill>
                <a:latin typeface="Menlo" panose="020B0609030804020204" pitchFamily="49" charset="0"/>
              </a:rPr>
              <a:t>"</a:t>
            </a:r>
            <a:r>
              <a:rPr lang="pl-PL" sz="2000" dirty="0" err="1">
                <a:solidFill>
                  <a:srgbClr val="CE9178"/>
                </a:solidFill>
                <a:latin typeface="Menlo" panose="020B0609030804020204" pitchFamily="49" charset="0"/>
              </a:rPr>
              <a:t>vals</a:t>
            </a:r>
            <a:r>
              <a:rPr lang="pl-PL" sz="2000" dirty="0">
                <a:solidFill>
                  <a:srgbClr val="CE9178"/>
                </a:solidFill>
                <a:latin typeface="Menlo" panose="020B0609030804020204" pitchFamily="49" charset="0"/>
              </a:rPr>
              <a:t>"</a:t>
            </a:r>
            <a:r>
              <a:rPr lang="pl-PL" sz="2000" dirty="0">
                <a:solidFill>
                  <a:srgbClr val="D4D4D4"/>
                </a:solidFill>
                <a:latin typeface="Menlo" panose="020B0609030804020204" pitchFamily="49" charset="0"/>
              </a:rPr>
              <a:t>)</a:t>
            </a:r>
          </a:p>
          <a:p>
            <a:pPr marL="0" indent="0">
              <a:spcBef>
                <a:spcPts val="200"/>
              </a:spcBef>
              <a:buNone/>
            </a:pPr>
            <a:r>
              <a:rPr lang="pl-PL" sz="2000" dirty="0">
                <a:solidFill>
                  <a:srgbClr val="D4D4D4"/>
                </a:solidFill>
                <a:latin typeface="Menlo" panose="020B0609030804020204" pitchFamily="49" charset="0"/>
              </a:rPr>
              <a:t>    </a:t>
            </a:r>
            <a:r>
              <a:rPr lang="pl-PL" sz="2000" dirty="0" err="1">
                <a:solidFill>
                  <a:srgbClr val="9CDCFE"/>
                </a:solidFill>
                <a:latin typeface="Menlo" panose="020B0609030804020204" pitchFamily="49" charset="0"/>
              </a:rPr>
              <a:t>vals</a:t>
            </a:r>
            <a:r>
              <a:rPr lang="pl-PL" sz="2000" dirty="0">
                <a:solidFill>
                  <a:srgbClr val="D4D4D4"/>
                </a:solidFill>
                <a:latin typeface="Menlo" panose="020B0609030804020204" pitchFamily="49" charset="0"/>
              </a:rPr>
              <a:t> := </a:t>
            </a:r>
            <a:r>
              <a:rPr lang="pl-PL" sz="2000" dirty="0" err="1">
                <a:solidFill>
                  <a:srgbClr val="D4D4D4"/>
                </a:solidFill>
                <a:latin typeface="Menlo" panose="020B0609030804020204" pitchFamily="49" charset="0"/>
              </a:rPr>
              <a:t>strings.</a:t>
            </a:r>
            <a:r>
              <a:rPr lang="pl-PL" sz="2000" dirty="0" err="1">
                <a:solidFill>
                  <a:srgbClr val="DCDCAA"/>
                </a:solidFill>
                <a:latin typeface="Menlo" panose="020B0609030804020204" pitchFamily="49" charset="0"/>
              </a:rPr>
              <a:t>Split</a:t>
            </a:r>
            <a:r>
              <a:rPr lang="pl-PL" sz="2000" dirty="0">
                <a:solidFill>
                  <a:srgbClr val="D4D4D4"/>
                </a:solidFill>
                <a:latin typeface="Menlo" panose="020B0609030804020204" pitchFamily="49" charset="0"/>
              </a:rPr>
              <a:t>(</a:t>
            </a:r>
            <a:r>
              <a:rPr lang="pl-PL" sz="2000" dirty="0" err="1">
                <a:solidFill>
                  <a:srgbClr val="D4D4D4"/>
                </a:solidFill>
                <a:latin typeface="Menlo" panose="020B0609030804020204" pitchFamily="49" charset="0"/>
              </a:rPr>
              <a:t>valStr</a:t>
            </a:r>
            <a:r>
              <a:rPr lang="pl-PL" sz="2000" dirty="0">
                <a:solidFill>
                  <a:srgbClr val="D4D4D4"/>
                </a:solidFill>
                <a:latin typeface="Menlo" panose="020B0609030804020204" pitchFamily="49" charset="0"/>
              </a:rPr>
              <a:t>, </a:t>
            </a:r>
            <a:r>
              <a:rPr lang="pl-PL" sz="2000" dirty="0">
                <a:solidFill>
                  <a:srgbClr val="CE9178"/>
                </a:solidFill>
                <a:latin typeface="Menlo" panose="020B0609030804020204" pitchFamily="49" charset="0"/>
              </a:rPr>
              <a:t>","</a:t>
            </a:r>
            <a:r>
              <a:rPr lang="pl-PL" sz="2000" dirty="0">
                <a:solidFill>
                  <a:srgbClr val="D4D4D4"/>
                </a:solidFill>
                <a:latin typeface="Menlo" panose="020B0609030804020204" pitchFamily="49" charset="0"/>
              </a:rPr>
              <a:t>)</a:t>
            </a:r>
          </a:p>
          <a:p>
            <a:pPr marL="0" indent="0">
              <a:spcBef>
                <a:spcPts val="200"/>
              </a:spcBef>
              <a:buNone/>
            </a:pPr>
            <a:endParaRPr lang="pl-PL" sz="2000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pPr marL="0" indent="0">
              <a:spcBef>
                <a:spcPts val="200"/>
              </a:spcBef>
              <a:buNone/>
            </a:pPr>
            <a:r>
              <a:rPr lang="pl-PL" sz="2000" dirty="0">
                <a:solidFill>
                  <a:srgbClr val="D4D4D4"/>
                </a:solidFill>
                <a:latin typeface="Menlo" panose="020B0609030804020204" pitchFamily="49" charset="0"/>
              </a:rPr>
              <a:t>    </a:t>
            </a:r>
            <a:r>
              <a:rPr lang="pl-PL" sz="2000" dirty="0" err="1">
                <a:solidFill>
                  <a:srgbClr val="9CDCFE"/>
                </a:solidFill>
                <a:latin typeface="Menlo" panose="020B0609030804020204" pitchFamily="49" charset="0"/>
              </a:rPr>
              <a:t>acc</a:t>
            </a:r>
            <a:r>
              <a:rPr lang="pl-PL" sz="2000" dirty="0">
                <a:solidFill>
                  <a:srgbClr val="D4D4D4"/>
                </a:solidFill>
                <a:latin typeface="Menlo" panose="020B0609030804020204" pitchFamily="49" charset="0"/>
              </a:rPr>
              <a:t> := </a:t>
            </a:r>
            <a:r>
              <a:rPr lang="pl-PL" sz="2000" dirty="0">
                <a:solidFill>
                  <a:srgbClr val="B5CEA8"/>
                </a:solidFill>
                <a:latin typeface="Menlo" panose="020B0609030804020204" pitchFamily="49" charset="0"/>
              </a:rPr>
              <a:t>0.0</a:t>
            </a:r>
          </a:p>
          <a:p>
            <a:pPr marL="0" indent="0">
              <a:spcBef>
                <a:spcPts val="200"/>
              </a:spcBef>
              <a:buNone/>
            </a:pPr>
            <a:r>
              <a:rPr lang="pl-PL" sz="2000" dirty="0">
                <a:solidFill>
                  <a:srgbClr val="D4D4D4"/>
                </a:solidFill>
                <a:latin typeface="Menlo" panose="020B0609030804020204" pitchFamily="49" charset="0"/>
              </a:rPr>
              <a:t>    </a:t>
            </a:r>
            <a:r>
              <a:rPr lang="pl-PL" sz="2000" dirty="0">
                <a:solidFill>
                  <a:srgbClr val="C586C0"/>
                </a:solidFill>
                <a:latin typeface="Menlo" panose="020B0609030804020204" pitchFamily="49" charset="0"/>
              </a:rPr>
              <a:t>for</a:t>
            </a:r>
            <a:r>
              <a:rPr lang="pl-PL" sz="2000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pl-PL" sz="2000" dirty="0">
                <a:solidFill>
                  <a:srgbClr val="9CDCFE"/>
                </a:solidFill>
                <a:latin typeface="Menlo" panose="020B0609030804020204" pitchFamily="49" charset="0"/>
              </a:rPr>
              <a:t>_</a:t>
            </a:r>
            <a:r>
              <a:rPr lang="pl-PL" sz="2000" dirty="0">
                <a:solidFill>
                  <a:srgbClr val="D4D4D4"/>
                </a:solidFill>
                <a:latin typeface="Menlo" panose="020B0609030804020204" pitchFamily="49" charset="0"/>
              </a:rPr>
              <a:t>, </a:t>
            </a:r>
            <a:r>
              <a:rPr lang="pl-PL" sz="2000" dirty="0" err="1">
                <a:solidFill>
                  <a:srgbClr val="9CDCFE"/>
                </a:solidFill>
                <a:latin typeface="Menlo" panose="020B0609030804020204" pitchFamily="49" charset="0"/>
              </a:rPr>
              <a:t>val</a:t>
            </a:r>
            <a:r>
              <a:rPr lang="pl-PL" sz="2000" dirty="0">
                <a:solidFill>
                  <a:srgbClr val="D4D4D4"/>
                </a:solidFill>
                <a:latin typeface="Menlo" panose="020B0609030804020204" pitchFamily="49" charset="0"/>
              </a:rPr>
              <a:t> := </a:t>
            </a:r>
            <a:r>
              <a:rPr lang="pl-PL" sz="2000" dirty="0" err="1">
                <a:solidFill>
                  <a:srgbClr val="C586C0"/>
                </a:solidFill>
                <a:latin typeface="Menlo" panose="020B0609030804020204" pitchFamily="49" charset="0"/>
              </a:rPr>
              <a:t>range</a:t>
            </a:r>
            <a:r>
              <a:rPr lang="pl-PL" sz="2000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pl-PL" sz="2000" dirty="0" err="1">
                <a:solidFill>
                  <a:srgbClr val="D4D4D4"/>
                </a:solidFill>
                <a:latin typeface="Menlo" panose="020B0609030804020204" pitchFamily="49" charset="0"/>
              </a:rPr>
              <a:t>vals</a:t>
            </a:r>
            <a:r>
              <a:rPr lang="pl-PL" sz="2000" dirty="0">
                <a:solidFill>
                  <a:srgbClr val="D4D4D4"/>
                </a:solidFill>
                <a:latin typeface="Menlo" panose="020B0609030804020204" pitchFamily="49" charset="0"/>
              </a:rPr>
              <a:t> {</a:t>
            </a:r>
          </a:p>
          <a:p>
            <a:pPr marL="0" indent="0">
              <a:spcBef>
                <a:spcPts val="200"/>
              </a:spcBef>
              <a:buNone/>
            </a:pPr>
            <a:r>
              <a:rPr lang="pl-PL" sz="2000" dirty="0">
                <a:solidFill>
                  <a:srgbClr val="D4D4D4"/>
                </a:solidFill>
                <a:latin typeface="Menlo" panose="020B0609030804020204" pitchFamily="49" charset="0"/>
              </a:rPr>
              <a:t>        </a:t>
            </a:r>
            <a:r>
              <a:rPr lang="pl-PL" sz="2000" dirty="0" err="1">
                <a:solidFill>
                  <a:srgbClr val="9CDCFE"/>
                </a:solidFill>
                <a:latin typeface="Menlo" panose="020B0609030804020204" pitchFamily="49" charset="0"/>
              </a:rPr>
              <a:t>valInt</a:t>
            </a:r>
            <a:r>
              <a:rPr lang="pl-PL" sz="2000" dirty="0">
                <a:solidFill>
                  <a:srgbClr val="D4D4D4"/>
                </a:solidFill>
                <a:latin typeface="Menlo" panose="020B0609030804020204" pitchFamily="49" charset="0"/>
              </a:rPr>
              <a:t>, </a:t>
            </a:r>
            <a:r>
              <a:rPr lang="pl-PL" sz="2000" dirty="0" err="1">
                <a:solidFill>
                  <a:srgbClr val="9CDCFE"/>
                </a:solidFill>
                <a:latin typeface="Menlo" panose="020B0609030804020204" pitchFamily="49" charset="0"/>
              </a:rPr>
              <a:t>err</a:t>
            </a:r>
            <a:r>
              <a:rPr lang="pl-PL" sz="2000" dirty="0">
                <a:solidFill>
                  <a:srgbClr val="D4D4D4"/>
                </a:solidFill>
                <a:latin typeface="Menlo" panose="020B0609030804020204" pitchFamily="49" charset="0"/>
              </a:rPr>
              <a:t> := </a:t>
            </a:r>
            <a:r>
              <a:rPr lang="pl-PL" sz="2000" dirty="0" err="1">
                <a:solidFill>
                  <a:srgbClr val="D4D4D4"/>
                </a:solidFill>
                <a:latin typeface="Menlo" panose="020B0609030804020204" pitchFamily="49" charset="0"/>
              </a:rPr>
              <a:t>strconv.</a:t>
            </a:r>
            <a:r>
              <a:rPr lang="pl-PL" sz="2000" dirty="0" err="1">
                <a:solidFill>
                  <a:srgbClr val="DCDCAA"/>
                </a:solidFill>
                <a:latin typeface="Menlo" panose="020B0609030804020204" pitchFamily="49" charset="0"/>
              </a:rPr>
              <a:t>Atoi</a:t>
            </a:r>
            <a:r>
              <a:rPr lang="pl-PL" sz="2000" dirty="0">
                <a:solidFill>
                  <a:srgbClr val="D4D4D4"/>
                </a:solidFill>
                <a:latin typeface="Menlo" panose="020B0609030804020204" pitchFamily="49" charset="0"/>
              </a:rPr>
              <a:t>(</a:t>
            </a:r>
            <a:r>
              <a:rPr lang="pl-PL" sz="2000" dirty="0" err="1">
                <a:solidFill>
                  <a:srgbClr val="D4D4D4"/>
                </a:solidFill>
                <a:latin typeface="Menlo" panose="020B0609030804020204" pitchFamily="49" charset="0"/>
              </a:rPr>
              <a:t>val</a:t>
            </a:r>
            <a:r>
              <a:rPr lang="pl-PL" sz="2000" dirty="0">
                <a:solidFill>
                  <a:srgbClr val="D4D4D4"/>
                </a:solidFill>
                <a:latin typeface="Menlo" panose="020B0609030804020204" pitchFamily="49" charset="0"/>
              </a:rPr>
              <a:t>)</a:t>
            </a:r>
          </a:p>
          <a:p>
            <a:pPr marL="0" indent="0">
              <a:spcBef>
                <a:spcPts val="200"/>
              </a:spcBef>
              <a:buNone/>
            </a:pPr>
            <a:r>
              <a:rPr lang="pl-PL" sz="2000" dirty="0">
                <a:solidFill>
                  <a:srgbClr val="D4D4D4"/>
                </a:solidFill>
                <a:latin typeface="Menlo" panose="020B0609030804020204" pitchFamily="49" charset="0"/>
              </a:rPr>
              <a:t>        </a:t>
            </a:r>
            <a:r>
              <a:rPr lang="pl-PL" sz="2000" dirty="0" err="1">
                <a:solidFill>
                  <a:srgbClr val="C586C0"/>
                </a:solidFill>
                <a:latin typeface="Menlo" panose="020B0609030804020204" pitchFamily="49" charset="0"/>
              </a:rPr>
              <a:t>if</a:t>
            </a:r>
            <a:r>
              <a:rPr lang="pl-PL" sz="2000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pl-PL" sz="2000" dirty="0" err="1">
                <a:solidFill>
                  <a:srgbClr val="D4D4D4"/>
                </a:solidFill>
                <a:latin typeface="Menlo" panose="020B0609030804020204" pitchFamily="49" charset="0"/>
              </a:rPr>
              <a:t>err</a:t>
            </a:r>
            <a:r>
              <a:rPr lang="pl-PL" sz="2000" dirty="0">
                <a:solidFill>
                  <a:srgbClr val="D4D4D4"/>
                </a:solidFill>
                <a:latin typeface="Menlo" panose="020B0609030804020204" pitchFamily="49" charset="0"/>
              </a:rPr>
              <a:t> != </a:t>
            </a:r>
            <a:r>
              <a:rPr lang="pl-PL" sz="2000" dirty="0">
                <a:solidFill>
                  <a:srgbClr val="569CD6"/>
                </a:solidFill>
                <a:latin typeface="Menlo" panose="020B0609030804020204" pitchFamily="49" charset="0"/>
              </a:rPr>
              <a:t>nil</a:t>
            </a:r>
            <a:r>
              <a:rPr lang="pl-PL" sz="2000" dirty="0">
                <a:solidFill>
                  <a:srgbClr val="D4D4D4"/>
                </a:solidFill>
                <a:latin typeface="Menlo" panose="020B0609030804020204" pitchFamily="49" charset="0"/>
              </a:rPr>
              <a:t> {</a:t>
            </a:r>
          </a:p>
          <a:p>
            <a:pPr marL="0" indent="0">
              <a:spcBef>
                <a:spcPts val="200"/>
              </a:spcBef>
              <a:buNone/>
            </a:pPr>
            <a:r>
              <a:rPr lang="pl-PL" sz="2000" dirty="0">
                <a:solidFill>
                  <a:srgbClr val="D4D4D4"/>
                </a:solidFill>
                <a:latin typeface="Menlo" panose="020B0609030804020204" pitchFamily="49" charset="0"/>
              </a:rPr>
              <a:t>            </a:t>
            </a:r>
            <a:r>
              <a:rPr lang="pl-PL" sz="2000" dirty="0" err="1">
                <a:solidFill>
                  <a:srgbClr val="C586C0"/>
                </a:solidFill>
                <a:latin typeface="Menlo" panose="020B0609030804020204" pitchFamily="49" charset="0"/>
              </a:rPr>
              <a:t>continue</a:t>
            </a:r>
            <a:endParaRPr lang="pl-PL" sz="2000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pPr marL="0" indent="0">
              <a:spcBef>
                <a:spcPts val="200"/>
              </a:spcBef>
              <a:buNone/>
            </a:pPr>
            <a:r>
              <a:rPr lang="pl-PL" sz="2000" dirty="0">
                <a:solidFill>
                  <a:srgbClr val="D4D4D4"/>
                </a:solidFill>
                <a:latin typeface="Menlo" panose="020B0609030804020204" pitchFamily="49" charset="0"/>
              </a:rPr>
              <a:t>        }</a:t>
            </a:r>
          </a:p>
          <a:p>
            <a:pPr marL="0" indent="0">
              <a:spcBef>
                <a:spcPts val="200"/>
              </a:spcBef>
              <a:buNone/>
            </a:pPr>
            <a:endParaRPr lang="pl-PL" sz="2000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pPr marL="0" indent="0">
              <a:spcBef>
                <a:spcPts val="200"/>
              </a:spcBef>
              <a:buNone/>
            </a:pPr>
            <a:r>
              <a:rPr lang="pl-PL" sz="2000" dirty="0">
                <a:solidFill>
                  <a:srgbClr val="D4D4D4"/>
                </a:solidFill>
                <a:latin typeface="Menlo" panose="020B0609030804020204" pitchFamily="49" charset="0"/>
              </a:rPr>
              <a:t>        </a:t>
            </a:r>
            <a:r>
              <a:rPr lang="pl-PL" sz="2000" dirty="0" err="1">
                <a:solidFill>
                  <a:srgbClr val="9CDCFE"/>
                </a:solidFill>
                <a:latin typeface="Menlo" panose="020B0609030804020204" pitchFamily="49" charset="0"/>
              </a:rPr>
              <a:t>acc</a:t>
            </a:r>
            <a:r>
              <a:rPr lang="pl-PL" sz="2000" dirty="0">
                <a:solidFill>
                  <a:srgbClr val="D4D4D4"/>
                </a:solidFill>
                <a:latin typeface="Menlo" panose="020B0609030804020204" pitchFamily="49" charset="0"/>
              </a:rPr>
              <a:t> = </a:t>
            </a:r>
            <a:r>
              <a:rPr lang="pl-PL" sz="2000" dirty="0" err="1">
                <a:solidFill>
                  <a:srgbClr val="D4D4D4"/>
                </a:solidFill>
                <a:latin typeface="Menlo" panose="020B0609030804020204" pitchFamily="49" charset="0"/>
              </a:rPr>
              <a:t>acc</a:t>
            </a:r>
            <a:r>
              <a:rPr lang="pl-PL" sz="2000" dirty="0">
                <a:solidFill>
                  <a:srgbClr val="D4D4D4"/>
                </a:solidFill>
                <a:latin typeface="Menlo" panose="020B0609030804020204" pitchFamily="49" charset="0"/>
              </a:rPr>
              <a:t> + </a:t>
            </a:r>
            <a:r>
              <a:rPr lang="pl-PL" sz="2000" dirty="0">
                <a:solidFill>
                  <a:srgbClr val="DCDCAA"/>
                </a:solidFill>
                <a:latin typeface="Menlo" panose="020B0609030804020204" pitchFamily="49" charset="0"/>
              </a:rPr>
              <a:t>float64</a:t>
            </a:r>
            <a:r>
              <a:rPr lang="pl-PL" sz="2000" dirty="0">
                <a:solidFill>
                  <a:srgbClr val="D4D4D4"/>
                </a:solidFill>
                <a:latin typeface="Menlo" panose="020B0609030804020204" pitchFamily="49" charset="0"/>
              </a:rPr>
              <a:t>(</a:t>
            </a:r>
            <a:r>
              <a:rPr lang="pl-PL" sz="2000" dirty="0" err="1">
                <a:solidFill>
                  <a:srgbClr val="D4D4D4"/>
                </a:solidFill>
                <a:latin typeface="Menlo" panose="020B0609030804020204" pitchFamily="49" charset="0"/>
              </a:rPr>
              <a:t>valInt</a:t>
            </a:r>
            <a:r>
              <a:rPr lang="pl-PL" sz="2000" dirty="0">
                <a:solidFill>
                  <a:srgbClr val="D4D4D4"/>
                </a:solidFill>
                <a:latin typeface="Menlo" panose="020B0609030804020204" pitchFamily="49" charset="0"/>
              </a:rPr>
              <a:t>)</a:t>
            </a:r>
          </a:p>
          <a:p>
            <a:pPr marL="0" indent="0">
              <a:spcBef>
                <a:spcPts val="200"/>
              </a:spcBef>
              <a:buNone/>
            </a:pPr>
            <a:r>
              <a:rPr lang="pl-PL" sz="2000" dirty="0">
                <a:solidFill>
                  <a:srgbClr val="D4D4D4"/>
                </a:solidFill>
                <a:latin typeface="Menlo" panose="020B0609030804020204" pitchFamily="49" charset="0"/>
              </a:rPr>
              <a:t>    }</a:t>
            </a:r>
          </a:p>
          <a:p>
            <a:pPr marL="0" indent="0">
              <a:spcBef>
                <a:spcPts val="200"/>
              </a:spcBef>
              <a:buNone/>
            </a:pPr>
            <a:br>
              <a:rPr lang="pl-PL" sz="2000" dirty="0">
                <a:solidFill>
                  <a:srgbClr val="D4D4D4"/>
                </a:solidFill>
                <a:latin typeface="Menlo" panose="020B0609030804020204" pitchFamily="49" charset="0"/>
              </a:rPr>
            </a:br>
            <a:r>
              <a:rPr lang="pl-PL" sz="2000" dirty="0">
                <a:solidFill>
                  <a:srgbClr val="D4D4D4"/>
                </a:solidFill>
                <a:latin typeface="Menlo" panose="020B0609030804020204" pitchFamily="49" charset="0"/>
              </a:rPr>
              <a:t>    </a:t>
            </a:r>
            <a:r>
              <a:rPr lang="pl-PL" sz="2000" dirty="0" err="1">
                <a:solidFill>
                  <a:srgbClr val="D4D4D4"/>
                </a:solidFill>
                <a:latin typeface="Menlo" panose="020B0609030804020204" pitchFamily="49" charset="0"/>
              </a:rPr>
              <a:t>w.</a:t>
            </a:r>
            <a:r>
              <a:rPr lang="pl-PL" sz="2000" dirty="0" err="1">
                <a:solidFill>
                  <a:srgbClr val="DCDCAA"/>
                </a:solidFill>
                <a:latin typeface="Menlo" panose="020B0609030804020204" pitchFamily="49" charset="0"/>
              </a:rPr>
              <a:t>Write</a:t>
            </a:r>
            <a:r>
              <a:rPr lang="pl-PL" sz="2000" dirty="0">
                <a:solidFill>
                  <a:srgbClr val="D4D4D4"/>
                </a:solidFill>
                <a:latin typeface="Menlo" panose="020B0609030804020204" pitchFamily="49" charset="0"/>
              </a:rPr>
              <a:t>([]</a:t>
            </a:r>
            <a:r>
              <a:rPr lang="pl-PL" sz="2000" dirty="0" err="1">
                <a:solidFill>
                  <a:srgbClr val="DCDCAA"/>
                </a:solidFill>
                <a:latin typeface="Menlo" panose="020B0609030804020204" pitchFamily="49" charset="0"/>
              </a:rPr>
              <a:t>byte</a:t>
            </a:r>
            <a:r>
              <a:rPr lang="pl-PL" sz="2000" dirty="0">
                <a:solidFill>
                  <a:srgbClr val="D4D4D4"/>
                </a:solidFill>
                <a:latin typeface="Menlo" panose="020B0609030804020204" pitchFamily="49" charset="0"/>
              </a:rPr>
              <a:t>(</a:t>
            </a:r>
            <a:r>
              <a:rPr lang="pl-PL" sz="2000" dirty="0">
                <a:solidFill>
                  <a:srgbClr val="CE9178"/>
                </a:solidFill>
                <a:latin typeface="Menlo" panose="020B0609030804020204" pitchFamily="49" charset="0"/>
              </a:rPr>
              <a:t>"</a:t>
            </a:r>
            <a:r>
              <a:rPr lang="pl-PL" sz="2000" dirty="0" err="1">
                <a:solidFill>
                  <a:srgbClr val="CE9178"/>
                </a:solidFill>
                <a:latin typeface="Menlo" panose="020B0609030804020204" pitchFamily="49" charset="0"/>
              </a:rPr>
              <a:t>results</a:t>
            </a:r>
            <a:r>
              <a:rPr lang="pl-PL" sz="2000" dirty="0">
                <a:solidFill>
                  <a:srgbClr val="CE9178"/>
                </a:solidFill>
                <a:latin typeface="Menlo" panose="020B0609030804020204" pitchFamily="49" charset="0"/>
              </a:rPr>
              <a:t>: </a:t>
            </a:r>
            <a:r>
              <a:rPr lang="pl-PL" sz="2000" dirty="0">
                <a:solidFill>
                  <a:srgbClr val="D7BA7D"/>
                </a:solidFill>
                <a:latin typeface="Menlo" panose="020B0609030804020204" pitchFamily="49" charset="0"/>
              </a:rPr>
              <a:t>\n</a:t>
            </a:r>
            <a:r>
              <a:rPr lang="pl-PL" sz="2000" dirty="0">
                <a:solidFill>
                  <a:srgbClr val="CE9178"/>
                </a:solidFill>
                <a:latin typeface="Menlo" panose="020B0609030804020204" pitchFamily="49" charset="0"/>
              </a:rPr>
              <a:t>"</a:t>
            </a:r>
            <a:r>
              <a:rPr lang="pl-PL" sz="2000" dirty="0">
                <a:solidFill>
                  <a:srgbClr val="D4D4D4"/>
                </a:solidFill>
                <a:latin typeface="Menlo" panose="020B0609030804020204" pitchFamily="49" charset="0"/>
              </a:rPr>
              <a:t>))</a:t>
            </a:r>
          </a:p>
          <a:p>
            <a:pPr marL="0" indent="0">
              <a:spcBef>
                <a:spcPts val="200"/>
              </a:spcBef>
              <a:buNone/>
            </a:pPr>
            <a:r>
              <a:rPr lang="pl-PL" sz="2000" dirty="0">
                <a:solidFill>
                  <a:srgbClr val="D4D4D4"/>
                </a:solidFill>
                <a:latin typeface="Menlo" panose="020B0609030804020204" pitchFamily="49" charset="0"/>
              </a:rPr>
              <a:t>    </a:t>
            </a:r>
            <a:r>
              <a:rPr lang="pl-PL" sz="2000" dirty="0" err="1">
                <a:solidFill>
                  <a:srgbClr val="D4D4D4"/>
                </a:solidFill>
                <a:latin typeface="Menlo" panose="020B0609030804020204" pitchFamily="49" charset="0"/>
              </a:rPr>
              <a:t>fmt.</a:t>
            </a:r>
            <a:r>
              <a:rPr lang="pl-PL" sz="2000" dirty="0" err="1">
                <a:solidFill>
                  <a:srgbClr val="DCDCAA"/>
                </a:solidFill>
                <a:latin typeface="Menlo" panose="020B0609030804020204" pitchFamily="49" charset="0"/>
              </a:rPr>
              <a:t>Fprintf</a:t>
            </a:r>
            <a:r>
              <a:rPr lang="pl-PL" sz="2000" dirty="0">
                <a:solidFill>
                  <a:srgbClr val="D4D4D4"/>
                </a:solidFill>
                <a:latin typeface="Menlo" panose="020B0609030804020204" pitchFamily="49" charset="0"/>
              </a:rPr>
              <a:t>(w, </a:t>
            </a:r>
            <a:r>
              <a:rPr lang="pl-PL" sz="2000" dirty="0">
                <a:solidFill>
                  <a:srgbClr val="CE9178"/>
                </a:solidFill>
                <a:latin typeface="Menlo" panose="020B0609030804020204" pitchFamily="49" charset="0"/>
              </a:rPr>
              <a:t>"sum of %v </a:t>
            </a:r>
            <a:r>
              <a:rPr lang="pl-PL" sz="2000" dirty="0" err="1">
                <a:solidFill>
                  <a:srgbClr val="CE9178"/>
                </a:solidFill>
                <a:latin typeface="Menlo" panose="020B0609030804020204" pitchFamily="49" charset="0"/>
              </a:rPr>
              <a:t>is</a:t>
            </a:r>
            <a:r>
              <a:rPr lang="pl-PL" sz="2000" dirty="0">
                <a:solidFill>
                  <a:srgbClr val="CE9178"/>
                </a:solidFill>
                <a:latin typeface="Menlo" panose="020B0609030804020204" pitchFamily="49" charset="0"/>
              </a:rPr>
              <a:t> %f</a:t>
            </a:r>
            <a:r>
              <a:rPr lang="pl-PL" sz="2000" dirty="0">
                <a:solidFill>
                  <a:srgbClr val="D7BA7D"/>
                </a:solidFill>
                <a:latin typeface="Menlo" panose="020B0609030804020204" pitchFamily="49" charset="0"/>
              </a:rPr>
              <a:t>\n</a:t>
            </a:r>
            <a:r>
              <a:rPr lang="pl-PL" sz="2000" dirty="0">
                <a:solidFill>
                  <a:srgbClr val="CE9178"/>
                </a:solidFill>
                <a:latin typeface="Menlo" panose="020B0609030804020204" pitchFamily="49" charset="0"/>
              </a:rPr>
              <a:t>"</a:t>
            </a:r>
            <a:r>
              <a:rPr lang="pl-PL" sz="2000" dirty="0">
                <a:solidFill>
                  <a:srgbClr val="D4D4D4"/>
                </a:solidFill>
                <a:latin typeface="Menlo" panose="020B0609030804020204" pitchFamily="49" charset="0"/>
              </a:rPr>
              <a:t>, </a:t>
            </a:r>
            <a:r>
              <a:rPr lang="pl-PL" sz="2000" dirty="0" err="1">
                <a:solidFill>
                  <a:srgbClr val="D4D4D4"/>
                </a:solidFill>
                <a:latin typeface="Menlo" panose="020B0609030804020204" pitchFamily="49" charset="0"/>
              </a:rPr>
              <a:t>valStr</a:t>
            </a:r>
            <a:r>
              <a:rPr lang="pl-PL" sz="2000" dirty="0">
                <a:solidFill>
                  <a:srgbClr val="D4D4D4"/>
                </a:solidFill>
                <a:latin typeface="Menlo" panose="020B0609030804020204" pitchFamily="49" charset="0"/>
              </a:rPr>
              <a:t>, </a:t>
            </a:r>
            <a:r>
              <a:rPr lang="pl-PL" sz="2000" dirty="0" err="1">
                <a:solidFill>
                  <a:srgbClr val="D4D4D4"/>
                </a:solidFill>
                <a:latin typeface="Menlo" panose="020B0609030804020204" pitchFamily="49" charset="0"/>
              </a:rPr>
              <a:t>acc</a:t>
            </a:r>
            <a:r>
              <a:rPr lang="pl-PL" sz="2000" dirty="0">
                <a:solidFill>
                  <a:srgbClr val="D4D4D4"/>
                </a:solidFill>
                <a:latin typeface="Menlo" panose="020B0609030804020204" pitchFamily="49" charset="0"/>
              </a:rPr>
              <a:t>)</a:t>
            </a:r>
          </a:p>
          <a:p>
            <a:pPr marL="0" indent="0">
              <a:spcBef>
                <a:spcPts val="200"/>
              </a:spcBef>
              <a:buNone/>
            </a:pPr>
            <a:r>
              <a:rPr lang="pl-PL" sz="2000" dirty="0">
                <a:solidFill>
                  <a:srgbClr val="D4D4D4"/>
                </a:solidFill>
                <a:latin typeface="Menlo" panose="020B0609030804020204" pitchFamily="49" charset="0"/>
              </a:rPr>
              <a:t>}</a:t>
            </a:r>
          </a:p>
          <a:p>
            <a:pPr marL="0" indent="0">
              <a:spcBef>
                <a:spcPts val="200"/>
              </a:spcBef>
              <a:buNone/>
            </a:pPr>
            <a:endParaRPr lang="en-US" sz="2000" dirty="0">
              <a:solidFill>
                <a:srgbClr val="D4D4D4"/>
              </a:solidFill>
              <a:latin typeface="Menl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1817210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026FC89-6BA0-0B41-9A01-5DFC540AFC2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 t="10021" b="5710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FB55E30-27AE-5A48-8C08-DED19B25952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2"/>
            <a:ext cx="9144000" cy="2900518"/>
          </a:xfrm>
        </p:spPr>
        <p:txBody>
          <a:bodyPr>
            <a:normAutofit/>
          </a:bodyPr>
          <a:lstStyle/>
          <a:p>
            <a:r>
              <a:rPr lang="pl-PL" dirty="0" err="1">
                <a:solidFill>
                  <a:srgbClr val="FFFFFF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Old</a:t>
            </a:r>
            <a:r>
              <a:rPr lang="pl-PL" dirty="0">
                <a:solidFill>
                  <a:srgbClr val="FFFFFF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 </a:t>
            </a:r>
            <a:r>
              <a:rPr lang="pl-PL" dirty="0" err="1">
                <a:solidFill>
                  <a:srgbClr val="FFFFFF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Way</a:t>
            </a:r>
            <a:r>
              <a:rPr lang="pl-PL" dirty="0">
                <a:solidFill>
                  <a:srgbClr val="FFFFFF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 of Debugging</a:t>
            </a:r>
          </a:p>
        </p:txBody>
      </p:sp>
    </p:spTree>
    <p:extLst>
      <p:ext uri="{BB962C8B-B14F-4D97-AF65-F5344CB8AC3E}">
        <p14:creationId xmlns:p14="http://schemas.microsoft.com/office/powerpoint/2010/main" val="414116194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4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FFC002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1281</TotalTime>
  <Words>1896</Words>
  <Application>Microsoft Macintosh PowerPoint</Application>
  <PresentationFormat>Widescreen</PresentationFormat>
  <Paragraphs>457</Paragraphs>
  <Slides>72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72</vt:i4>
      </vt:variant>
    </vt:vector>
  </HeadingPairs>
  <TitlesOfParts>
    <vt:vector size="80" baseType="lpstr">
      <vt:lpstr>Arial</vt:lpstr>
      <vt:lpstr>Calibri</vt:lpstr>
      <vt:lpstr>Calibri Light</vt:lpstr>
      <vt:lpstr>Menlo</vt:lpstr>
      <vt:lpstr>Roboto</vt:lpstr>
      <vt:lpstr>Roboto Medium</vt:lpstr>
      <vt:lpstr>Wingdings</vt:lpstr>
      <vt:lpstr>Office Theme</vt:lpstr>
      <vt:lpstr>Diagnose your Golang App anytime anywhere!</vt:lpstr>
      <vt:lpstr>Whoami</vt:lpstr>
      <vt:lpstr>github.com/mateuszdyminski/go-diagnose</vt:lpstr>
      <vt:lpstr>Agenda</vt:lpstr>
      <vt:lpstr>Debugging</vt:lpstr>
      <vt:lpstr>Debugging</vt:lpstr>
      <vt:lpstr>Application</vt:lpstr>
      <vt:lpstr>Handler</vt:lpstr>
      <vt:lpstr>Old Way of Debugging</vt:lpstr>
      <vt:lpstr>Old Way of Debugging</vt:lpstr>
      <vt:lpstr>We can do better</vt:lpstr>
      <vt:lpstr>Go users mostly use the following debuggers</vt:lpstr>
      <vt:lpstr>GDB</vt:lpstr>
      <vt:lpstr>PowerPoint Presentation</vt:lpstr>
      <vt:lpstr>Delve debug flow</vt:lpstr>
      <vt:lpstr>Demo</vt:lpstr>
      <vt:lpstr>Remote Debugging</vt:lpstr>
      <vt:lpstr>Remote Debugging with Delve</vt:lpstr>
      <vt:lpstr>Demo</vt:lpstr>
      <vt:lpstr>Remote Debugging App in Docker</vt:lpstr>
      <vt:lpstr>Remote Debugging with Delve in Docker</vt:lpstr>
      <vt:lpstr>Remote Debugging with Delve in Docker</vt:lpstr>
      <vt:lpstr>Remote Debugging with Delve in Docker</vt:lpstr>
      <vt:lpstr>Demo</vt:lpstr>
      <vt:lpstr>Postmortem Debugging</vt:lpstr>
      <vt:lpstr>Postmortem Debugging</vt:lpstr>
      <vt:lpstr>Core File – How to</vt:lpstr>
      <vt:lpstr>Postmortem Debugging</vt:lpstr>
      <vt:lpstr>Debugging - takeaways</vt:lpstr>
      <vt:lpstr>Profiling</vt:lpstr>
      <vt:lpstr>Profiling</vt:lpstr>
      <vt:lpstr>pprof</vt:lpstr>
      <vt:lpstr>pprof</vt:lpstr>
      <vt:lpstr>Profiling – import</vt:lpstr>
      <vt:lpstr>pprof – import </vt:lpstr>
      <vt:lpstr>pprof – import </vt:lpstr>
      <vt:lpstr>pprof – import </vt:lpstr>
      <vt:lpstr>pprof - import</vt:lpstr>
      <vt:lpstr>Demo</vt:lpstr>
      <vt:lpstr>Profiling – tests and benchmarks</vt:lpstr>
      <vt:lpstr>pprof - tests and benchmarks</vt:lpstr>
      <vt:lpstr>pprof - tests and benchmarks</vt:lpstr>
      <vt:lpstr>Profiling – manual way</vt:lpstr>
      <vt:lpstr>pprof – manual way</vt:lpstr>
      <vt:lpstr>Profiling - takeaways</vt:lpstr>
      <vt:lpstr>Tracing</vt:lpstr>
      <vt:lpstr>Tracing</vt:lpstr>
      <vt:lpstr>trace</vt:lpstr>
      <vt:lpstr>What problems can I solve with go tool trace?</vt:lpstr>
      <vt:lpstr>When is go tool trace not appropriate?</vt:lpstr>
      <vt:lpstr>trace</vt:lpstr>
      <vt:lpstr>Tracing – tests and benchmarks</vt:lpstr>
      <vt:lpstr>pprof - tests and benchmarks</vt:lpstr>
      <vt:lpstr>trace - tests and benchmarks</vt:lpstr>
      <vt:lpstr>Tracing – import</vt:lpstr>
      <vt:lpstr>trace – import </vt:lpstr>
      <vt:lpstr>trace - import</vt:lpstr>
      <vt:lpstr>Tracing – manual way</vt:lpstr>
      <vt:lpstr>trace – manual way</vt:lpstr>
      <vt:lpstr>Tracing – demo</vt:lpstr>
      <vt:lpstr>Instrumentation</vt:lpstr>
      <vt:lpstr>Instrumentation</vt:lpstr>
      <vt:lpstr>Instrumentation vs scalability</vt:lpstr>
      <vt:lpstr>Prometheus flow</vt:lpstr>
      <vt:lpstr>How to instrument</vt:lpstr>
      <vt:lpstr>How to instrument</vt:lpstr>
      <vt:lpstr>How to instrument</vt:lpstr>
      <vt:lpstr>How to instrument</vt:lpstr>
      <vt:lpstr>How to instrument</vt:lpstr>
      <vt:lpstr>Instrumentation demo</vt:lpstr>
      <vt:lpstr>Takeaways</vt:lpstr>
      <vt:lpstr>Q&amp;A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Diagnose your Golang App anytime anywhere!</dc:title>
  <dc:creator>Dyminski, Mateusz (Nokia - PL/Wroclaw)</dc:creator>
  <cp:lastModifiedBy>Dyminski, Mateusz (Nokia - PL/Wroclaw)</cp:lastModifiedBy>
  <cp:revision>14</cp:revision>
  <dcterms:created xsi:type="dcterms:W3CDTF">2019-06-13T09:18:09Z</dcterms:created>
  <dcterms:modified xsi:type="dcterms:W3CDTF">2019-06-14T06:39:44Z</dcterms:modified>
</cp:coreProperties>
</file>